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10287000" cx="18288000"/>
  <p:notesSz cx="6858000" cy="9144000"/>
  <p:embeddedFontLst>
    <p:embeddedFont>
      <p:font typeface="Poppins"/>
      <p:bold r:id="rId16"/>
      <p:boldItalic r:id="rId17"/>
    </p:embeddedFont>
    <p:embeddedFont>
      <p:font typeface="Inter"/>
      <p:regular r:id="rId18"/>
      <p:bold r:id="rId19"/>
      <p:italic r:id="rId20"/>
      <p:boldItalic r:id="rId21"/>
    </p:embeddedFont>
    <p:embeddedFont>
      <p:font typeface="Alegreya"/>
      <p:bold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996E09-16F0-4E6E-AA3F-3E53D09A9C0C}">
  <a:tblStyle styleId="{A5996E09-16F0-4E6E-AA3F-3E53D09A9C0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italic.fntdata"/><Relationship Id="rId11" Type="http://schemas.openxmlformats.org/officeDocument/2006/relationships/slide" Target="slides/slide5.xml"/><Relationship Id="rId22" Type="http://schemas.openxmlformats.org/officeDocument/2006/relationships/font" Target="fonts/Alegreya-bold.fntdata"/><Relationship Id="rId10" Type="http://schemas.openxmlformats.org/officeDocument/2006/relationships/slide" Target="slides/slide4.xml"/><Relationship Id="rId21" Type="http://schemas.openxmlformats.org/officeDocument/2006/relationships/font" Target="fonts/Inter-boldItalic.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Alegrey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Poppins-boldItalic.fntdata"/><Relationship Id="rId16" Type="http://schemas.openxmlformats.org/officeDocument/2006/relationships/font" Target="fonts/Poppins-bold.fntdata"/><Relationship Id="rId5" Type="http://schemas.openxmlformats.org/officeDocument/2006/relationships/slideMaster" Target="slideMasters/slideMaster1.xml"/><Relationship Id="rId19" Type="http://schemas.openxmlformats.org/officeDocument/2006/relationships/font" Target="fonts/Inter-bold.fntdata"/><Relationship Id="rId6" Type="http://schemas.openxmlformats.org/officeDocument/2006/relationships/notesMaster" Target="notesMasters/notesMaster1.xml"/><Relationship Id="rId18" Type="http://schemas.openxmlformats.org/officeDocument/2006/relationships/font" Target="fonts/Inter-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0.png"/><Relationship Id="rId11" Type="http://schemas.openxmlformats.org/officeDocument/2006/relationships/image" Target="../media/image4.png"/><Relationship Id="rId10" Type="http://schemas.openxmlformats.org/officeDocument/2006/relationships/image" Target="../media/image1.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4.jp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 name="Shape 83"/>
        <p:cNvGrpSpPr/>
        <p:nvPr/>
      </p:nvGrpSpPr>
      <p:grpSpPr>
        <a:xfrm>
          <a:off x="0" y="0"/>
          <a:ext cx="0" cy="0"/>
          <a:chOff x="0" y="0"/>
          <a:chExt cx="0" cy="0"/>
        </a:xfrm>
      </p:grpSpPr>
      <p:sp>
        <p:nvSpPr>
          <p:cNvPr id="84" name="Google Shape;84;p13"/>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3">
              <a:alphaModFix/>
            </a:blip>
            <a:stretch>
              <a:fillRect b="0" l="0" r="0" t="0"/>
            </a:stretch>
          </a:blipFill>
          <a:ln>
            <a:noFill/>
          </a:ln>
        </p:spPr>
      </p:sp>
      <p:sp>
        <p:nvSpPr>
          <p:cNvPr id="85" name="Google Shape;85;p13"/>
          <p:cNvSpPr/>
          <p:nvPr/>
        </p:nvSpPr>
        <p:spPr>
          <a:xfrm>
            <a:off x="-2645049" y="5143500"/>
            <a:ext cx="8872884" cy="8229600"/>
          </a:xfrm>
          <a:custGeom>
            <a:rect b="b" l="l" r="r" t="t"/>
            <a:pathLst>
              <a:path extrusionOk="0" h="8229600" w="8872884">
                <a:moveTo>
                  <a:pt x="0" y="0"/>
                </a:moveTo>
                <a:lnTo>
                  <a:pt x="8872884" y="0"/>
                </a:lnTo>
                <a:lnTo>
                  <a:pt x="8872884" y="8229600"/>
                </a:lnTo>
                <a:lnTo>
                  <a:pt x="0" y="8229600"/>
                </a:lnTo>
                <a:lnTo>
                  <a:pt x="0" y="0"/>
                </a:lnTo>
                <a:close/>
              </a:path>
            </a:pathLst>
          </a:custGeom>
          <a:blipFill rotWithShape="1">
            <a:blip r:embed="rId4">
              <a:alphaModFix/>
            </a:blip>
            <a:stretch>
              <a:fillRect b="0" l="0" r="0" t="0"/>
            </a:stretch>
          </a:blipFill>
          <a:ln>
            <a:noFill/>
          </a:ln>
        </p:spPr>
      </p:sp>
      <p:grpSp>
        <p:nvGrpSpPr>
          <p:cNvPr id="86" name="Google Shape;86;p13"/>
          <p:cNvGrpSpPr/>
          <p:nvPr/>
        </p:nvGrpSpPr>
        <p:grpSpPr>
          <a:xfrm>
            <a:off x="12536199" y="2349521"/>
            <a:ext cx="3879540" cy="3879540"/>
            <a:chOff x="0" y="0"/>
            <a:chExt cx="812800" cy="812800"/>
          </a:xfrm>
        </p:grpSpPr>
        <p:sp>
          <p:nvSpPr>
            <p:cNvPr id="87" name="Google Shape;8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9" name="Google Shape;89;p13"/>
          <p:cNvSpPr txBox="1"/>
          <p:nvPr/>
        </p:nvSpPr>
        <p:spPr>
          <a:xfrm>
            <a:off x="1534398" y="746235"/>
            <a:ext cx="6096542"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
        <p:nvSpPr>
          <p:cNvPr id="90" name="Google Shape;90;p13"/>
          <p:cNvSpPr txBox="1"/>
          <p:nvPr/>
        </p:nvSpPr>
        <p:spPr>
          <a:xfrm>
            <a:off x="537066" y="2594435"/>
            <a:ext cx="11523900" cy="4134600"/>
          </a:xfrm>
          <a:prstGeom prst="rect">
            <a:avLst/>
          </a:prstGeom>
          <a:noFill/>
          <a:ln>
            <a:noFill/>
          </a:ln>
        </p:spPr>
        <p:txBody>
          <a:bodyPr anchorCtr="0" anchor="t" bIns="0" lIns="0" spcFirstLastPara="1" rIns="0" wrap="square" tIns="0">
            <a:spAutoFit/>
          </a:bodyPr>
          <a:lstStyle/>
          <a:p>
            <a:pPr indent="0" lvl="0" marL="0" marR="0" rtl="0" algn="just">
              <a:lnSpc>
                <a:spcPct val="112005"/>
              </a:lnSpc>
              <a:spcBef>
                <a:spcPts val="0"/>
              </a:spcBef>
              <a:spcAft>
                <a:spcPts val="0"/>
              </a:spcAft>
              <a:buNone/>
            </a:pPr>
            <a:r>
              <a:rPr b="1" i="0" lang="en-US" sz="9446" u="none" cap="none" strike="noStrike">
                <a:solidFill>
                  <a:srgbClr val="FFFFFF"/>
                </a:solidFill>
                <a:latin typeface="Poppins"/>
                <a:ea typeface="Poppins"/>
                <a:cs typeface="Poppins"/>
                <a:sym typeface="Poppins"/>
              </a:rPr>
              <a:t>Operation Shadow Strike: Strategic Cyber Offensive</a:t>
            </a:r>
            <a:endParaRPr/>
          </a:p>
        </p:txBody>
      </p:sp>
      <p:sp>
        <p:nvSpPr>
          <p:cNvPr id="91" name="Google Shape;91;p13"/>
          <p:cNvSpPr txBox="1"/>
          <p:nvPr/>
        </p:nvSpPr>
        <p:spPr>
          <a:xfrm>
            <a:off x="8117700" y="7625463"/>
            <a:ext cx="9105300" cy="7020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1900" u="none" cap="none" strike="noStrike">
                <a:solidFill>
                  <a:srgbClr val="FFFFFF"/>
                </a:solidFill>
                <a:latin typeface="Poppins"/>
                <a:ea typeface="Poppins"/>
                <a:cs typeface="Poppins"/>
                <a:sym typeface="Poppins"/>
              </a:rPr>
              <a:t>Lab 2 - Strategic Cyber Operation Report: Operation Shadow Strike</a:t>
            </a:r>
            <a:endParaRPr/>
          </a:p>
          <a:p>
            <a:pPr indent="0" lvl="0" marL="0" marR="0" rtl="0" algn="just">
              <a:lnSpc>
                <a:spcPct val="140000"/>
              </a:lnSpc>
              <a:spcBef>
                <a:spcPts val="0"/>
              </a:spcBef>
              <a:spcAft>
                <a:spcPts val="0"/>
              </a:spcAft>
              <a:buNone/>
            </a:pPr>
            <a:r>
              <a:rPr b="0" i="0" lang="en-US" sz="1900" u="none" cap="none" strike="noStrike">
                <a:solidFill>
                  <a:srgbClr val="FFFFFF"/>
                </a:solidFill>
                <a:latin typeface="Poppins"/>
                <a:ea typeface="Poppins"/>
                <a:cs typeface="Poppins"/>
                <a:sym typeface="Poppins"/>
              </a:rPr>
              <a:t>ID: 2025/ACW/5993</a:t>
            </a:r>
            <a:endParaRPr/>
          </a:p>
        </p:txBody>
      </p:sp>
      <p:grpSp>
        <p:nvGrpSpPr>
          <p:cNvPr id="92" name="Google Shape;92;p13"/>
          <p:cNvGrpSpPr/>
          <p:nvPr/>
        </p:nvGrpSpPr>
        <p:grpSpPr>
          <a:xfrm>
            <a:off x="5405286" y="7082790"/>
            <a:ext cx="1787370" cy="1787370"/>
            <a:chOff x="0" y="0"/>
            <a:chExt cx="812800" cy="812800"/>
          </a:xfrm>
        </p:grpSpPr>
        <p:sp>
          <p:nvSpPr>
            <p:cNvPr id="93" name="Google Shape;9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8" name="Shape 98"/>
        <p:cNvGrpSpPr/>
        <p:nvPr/>
      </p:nvGrpSpPr>
      <p:grpSpPr>
        <a:xfrm>
          <a:off x="0" y="0"/>
          <a:ext cx="0" cy="0"/>
          <a:chOff x="0" y="0"/>
          <a:chExt cx="0" cy="0"/>
        </a:xfrm>
      </p:grpSpPr>
      <p:sp>
        <p:nvSpPr>
          <p:cNvPr id="99" name="Google Shape;99;p14"/>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3">
              <a:alphaModFix/>
            </a:blip>
            <a:stretch>
              <a:fillRect b="0" l="0" r="0" t="0"/>
            </a:stretch>
          </a:blipFill>
          <a:ln>
            <a:noFill/>
          </a:ln>
        </p:spPr>
      </p:sp>
      <p:sp>
        <p:nvSpPr>
          <p:cNvPr id="100" name="Google Shape;100;p14"/>
          <p:cNvSpPr/>
          <p:nvPr/>
        </p:nvSpPr>
        <p:spPr>
          <a:xfrm>
            <a:off x="9580497" y="-8632282"/>
            <a:ext cx="14107790" cy="13084975"/>
          </a:xfrm>
          <a:custGeom>
            <a:rect b="b" l="l" r="r" t="t"/>
            <a:pathLst>
              <a:path extrusionOk="0" h="13084975" w="14107790">
                <a:moveTo>
                  <a:pt x="0" y="0"/>
                </a:moveTo>
                <a:lnTo>
                  <a:pt x="14107790" y="0"/>
                </a:lnTo>
                <a:lnTo>
                  <a:pt x="14107790" y="13084975"/>
                </a:lnTo>
                <a:lnTo>
                  <a:pt x="0" y="13084975"/>
                </a:lnTo>
                <a:lnTo>
                  <a:pt x="0" y="0"/>
                </a:lnTo>
                <a:close/>
              </a:path>
            </a:pathLst>
          </a:custGeom>
          <a:blipFill rotWithShape="1">
            <a:blip r:embed="rId4">
              <a:alphaModFix/>
            </a:blip>
            <a:stretch>
              <a:fillRect b="0" l="0" r="0" t="0"/>
            </a:stretch>
          </a:blipFill>
          <a:ln>
            <a:noFill/>
          </a:ln>
        </p:spPr>
      </p:sp>
      <p:grpSp>
        <p:nvGrpSpPr>
          <p:cNvPr id="101" name="Google Shape;101;p14"/>
          <p:cNvGrpSpPr/>
          <p:nvPr/>
        </p:nvGrpSpPr>
        <p:grpSpPr>
          <a:xfrm>
            <a:off x="-638872" y="8415166"/>
            <a:ext cx="2173270" cy="2173270"/>
            <a:chOff x="0" y="0"/>
            <a:chExt cx="812800" cy="812800"/>
          </a:xfrm>
        </p:grpSpPr>
        <p:sp>
          <p:nvSpPr>
            <p:cNvPr id="102" name="Google Shape;10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4" name="Google Shape;104;p14"/>
          <p:cNvSpPr txBox="1"/>
          <p:nvPr/>
        </p:nvSpPr>
        <p:spPr>
          <a:xfrm>
            <a:off x="1534398" y="746235"/>
            <a:ext cx="6207087"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
        <p:nvSpPr>
          <p:cNvPr id="105" name="Google Shape;105;p14"/>
          <p:cNvSpPr txBox="1"/>
          <p:nvPr/>
        </p:nvSpPr>
        <p:spPr>
          <a:xfrm>
            <a:off x="1028700" y="2227808"/>
            <a:ext cx="10822602" cy="1127253"/>
          </a:xfrm>
          <a:prstGeom prst="rect">
            <a:avLst/>
          </a:prstGeom>
          <a:noFill/>
          <a:ln>
            <a:noFill/>
          </a:ln>
        </p:spPr>
        <p:txBody>
          <a:bodyPr anchorCtr="0" anchor="t" bIns="0" lIns="0" spcFirstLastPara="1" rIns="0" wrap="square" tIns="0">
            <a:spAutoFit/>
          </a:bodyPr>
          <a:lstStyle/>
          <a:p>
            <a:pPr indent="0" lvl="0" marL="0" marR="0" rtl="0" algn="just">
              <a:lnSpc>
                <a:spcPct val="111994"/>
              </a:lnSpc>
              <a:spcBef>
                <a:spcPts val="0"/>
              </a:spcBef>
              <a:spcAft>
                <a:spcPts val="0"/>
              </a:spcAft>
              <a:buNone/>
            </a:pPr>
            <a:r>
              <a:rPr b="1" i="0" lang="en-US" sz="7337" u="none" cap="none" strike="noStrike">
                <a:solidFill>
                  <a:srgbClr val="FFFFFF"/>
                </a:solidFill>
                <a:latin typeface="Poppins"/>
                <a:ea typeface="Poppins"/>
                <a:cs typeface="Poppins"/>
                <a:sym typeface="Poppins"/>
              </a:rPr>
              <a:t>Executive Summary</a:t>
            </a:r>
            <a:endParaRPr/>
          </a:p>
        </p:txBody>
      </p:sp>
      <p:sp>
        <p:nvSpPr>
          <p:cNvPr id="106" name="Google Shape;106;p14"/>
          <p:cNvSpPr txBox="1"/>
          <p:nvPr/>
        </p:nvSpPr>
        <p:spPr>
          <a:xfrm>
            <a:off x="1176025" y="3690382"/>
            <a:ext cx="10216189" cy="4615815"/>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0" i="0" lang="en-US" sz="2400" u="none" cap="none" strike="noStrike">
                <a:solidFill>
                  <a:srgbClr val="FFFFFF"/>
                </a:solidFill>
                <a:latin typeface="Poppins"/>
                <a:ea typeface="Poppins"/>
                <a:cs typeface="Poppins"/>
                <a:sym typeface="Poppins"/>
              </a:rPr>
              <a:t>Operation Shadow Strike is a preemptive cyber offensive to neutralize Dracoria’s growing cyber threat. Intelligence confirms Dracoria has infiltrated Velkaria’s Satellite Command &amp; Control Network, posing a national security risk.</a:t>
            </a:r>
            <a:endParaRPr/>
          </a:p>
          <a:p>
            <a:pPr indent="0" lvl="0" marL="0" marR="0" rtl="0" algn="just">
              <a:lnSpc>
                <a:spcPct val="139958"/>
              </a:lnSpc>
              <a:spcBef>
                <a:spcPts val="0"/>
              </a:spcBef>
              <a:spcAft>
                <a:spcPts val="0"/>
              </a:spcAft>
              <a:buNone/>
            </a:pPr>
            <a:r>
              <a:t/>
            </a:r>
            <a:endParaRPr b="0" i="0" sz="2400" u="none" cap="none" strike="noStrike">
              <a:solidFill>
                <a:srgbClr val="FFFFFF"/>
              </a:solidFill>
              <a:latin typeface="Poppins"/>
              <a:ea typeface="Poppins"/>
              <a:cs typeface="Poppins"/>
              <a:sym typeface="Poppins"/>
            </a:endParaRPr>
          </a:p>
          <a:p>
            <a:pPr indent="-259079" lvl="1" marL="518160" marR="0" rtl="0" algn="just">
              <a:lnSpc>
                <a:spcPct val="139958"/>
              </a:lnSpc>
              <a:spcBef>
                <a:spcPts val="0"/>
              </a:spcBef>
              <a:spcAft>
                <a:spcPts val="0"/>
              </a:spcAft>
              <a:buClr>
                <a:srgbClr val="CADB7F"/>
              </a:buClr>
              <a:buSzPts val="2400"/>
              <a:buFont typeface="Arial"/>
              <a:buChar char="•"/>
            </a:pPr>
            <a:r>
              <a:rPr b="1" i="0" lang="en-US" sz="2400" u="none" cap="none" strike="noStrike">
                <a:solidFill>
                  <a:srgbClr val="CADB7F"/>
                </a:solidFill>
                <a:latin typeface="Poppins"/>
                <a:ea typeface="Poppins"/>
                <a:cs typeface="Poppins"/>
                <a:sym typeface="Poppins"/>
              </a:rPr>
              <a:t>Velkaria</a:t>
            </a:r>
            <a:r>
              <a:rPr b="1" i="0" lang="en-US" sz="2400" u="none" cap="none" strike="noStrike">
                <a:solidFill>
                  <a:srgbClr val="F297A2"/>
                </a:solidFill>
                <a:latin typeface="Poppins"/>
                <a:ea typeface="Poppins"/>
                <a:cs typeface="Poppins"/>
                <a:sym typeface="Poppins"/>
              </a:rPr>
              <a:t> </a:t>
            </a:r>
            <a:r>
              <a:rPr b="0" i="0" lang="en-US" sz="2400" u="none" cap="none" strike="noStrike">
                <a:solidFill>
                  <a:srgbClr val="FFFFFF"/>
                </a:solidFill>
                <a:latin typeface="Poppins"/>
                <a:ea typeface="Poppins"/>
                <a:cs typeface="Poppins"/>
                <a:sym typeface="Poppins"/>
              </a:rPr>
              <a:t>→ Cyber-superpower, member of United Cyber Defense Pact (UCDP), prioritizes preemptive cyber defense.</a:t>
            </a:r>
            <a:endParaRPr/>
          </a:p>
          <a:p>
            <a:pPr indent="-259079" lvl="1" marL="518160" marR="0" rtl="0" algn="just">
              <a:lnSpc>
                <a:spcPct val="139958"/>
              </a:lnSpc>
              <a:spcBef>
                <a:spcPts val="0"/>
              </a:spcBef>
              <a:spcAft>
                <a:spcPts val="0"/>
              </a:spcAft>
              <a:buClr>
                <a:srgbClr val="C7CEEA"/>
              </a:buClr>
              <a:buSzPts val="2400"/>
              <a:buFont typeface="Arial"/>
              <a:buChar char="•"/>
            </a:pPr>
            <a:r>
              <a:rPr b="1" i="0" lang="en-US" sz="2400" u="none" cap="none" strike="noStrike">
                <a:solidFill>
                  <a:srgbClr val="C7CEEA"/>
                </a:solidFill>
                <a:latin typeface="Poppins"/>
                <a:ea typeface="Poppins"/>
                <a:cs typeface="Poppins"/>
                <a:sym typeface="Poppins"/>
              </a:rPr>
              <a:t>Dracoria</a:t>
            </a:r>
            <a:r>
              <a:rPr b="0" i="0" lang="en-US" sz="2400" u="none" cap="none" strike="noStrike">
                <a:solidFill>
                  <a:srgbClr val="FFFFFF"/>
                </a:solidFill>
                <a:latin typeface="Poppins"/>
                <a:ea typeface="Poppins"/>
                <a:cs typeface="Poppins"/>
                <a:sym typeface="Poppins"/>
              </a:rPr>
              <a:t> → Emerging cyber-aggressor, known for offensive cyber operations &amp; AI-powered attacks.</a:t>
            </a:r>
            <a:endParaRPr/>
          </a:p>
          <a:p>
            <a:pPr indent="-259079" lvl="1" marL="518160" marR="0" rtl="0" algn="just">
              <a:lnSpc>
                <a:spcPct val="139958"/>
              </a:lnSpc>
              <a:spcBef>
                <a:spcPts val="0"/>
              </a:spcBef>
              <a:spcAft>
                <a:spcPts val="0"/>
              </a:spcAft>
              <a:buClr>
                <a:srgbClr val="F297A2"/>
              </a:buClr>
              <a:buSzPts val="2400"/>
              <a:buFont typeface="Arial"/>
              <a:buChar char="•"/>
            </a:pPr>
            <a:r>
              <a:rPr b="1" i="0" lang="en-US" sz="2400" u="none" cap="none" strike="noStrike">
                <a:solidFill>
                  <a:srgbClr val="F297A2"/>
                </a:solidFill>
                <a:latin typeface="Poppins"/>
                <a:ea typeface="Poppins"/>
                <a:cs typeface="Poppins"/>
                <a:sym typeface="Poppins"/>
              </a:rPr>
              <a:t>Threat:</a:t>
            </a:r>
            <a:r>
              <a:rPr b="0" i="0" lang="en-US" sz="2400" u="none" cap="none" strike="noStrike">
                <a:solidFill>
                  <a:srgbClr val="FFFFFF"/>
                </a:solidFill>
                <a:latin typeface="Poppins"/>
                <a:ea typeface="Poppins"/>
                <a:cs typeface="Poppins"/>
                <a:sym typeface="Poppins"/>
              </a:rPr>
              <a:t> Dracoria’s infiltration of Velkaria’s Satellite Command &amp; Control Network signals an imminent cyber blackout attack.</a:t>
            </a:r>
            <a:endParaRPr/>
          </a:p>
        </p:txBody>
      </p:sp>
      <p:grpSp>
        <p:nvGrpSpPr>
          <p:cNvPr id="107" name="Google Shape;107;p14"/>
          <p:cNvGrpSpPr/>
          <p:nvPr/>
        </p:nvGrpSpPr>
        <p:grpSpPr>
          <a:xfrm>
            <a:off x="12013359" y="4554700"/>
            <a:ext cx="2301328" cy="2301328"/>
            <a:chOff x="1" y="1"/>
            <a:chExt cx="3068437" cy="3068437"/>
          </a:xfrm>
        </p:grpSpPr>
        <p:sp>
          <p:nvSpPr>
            <p:cNvPr id="108" name="Google Shape;108;p14"/>
            <p:cNvSpPr/>
            <p:nvPr/>
          </p:nvSpPr>
          <p:spPr>
            <a:xfrm rot="-15335">
              <a:off x="6799" y="6799"/>
              <a:ext cx="3054840" cy="3054840"/>
            </a:xfrm>
            <a:custGeom>
              <a:rect b="b" l="l" r="r" t="t"/>
              <a:pathLst>
                <a:path extrusionOk="0" h="3054840" w="3054840">
                  <a:moveTo>
                    <a:pt x="0" y="0"/>
                  </a:moveTo>
                  <a:lnTo>
                    <a:pt x="3054839" y="0"/>
                  </a:lnTo>
                  <a:lnTo>
                    <a:pt x="3054839" y="3054839"/>
                  </a:lnTo>
                  <a:lnTo>
                    <a:pt x="0" y="3054839"/>
                  </a:lnTo>
                  <a:lnTo>
                    <a:pt x="0" y="0"/>
                  </a:lnTo>
                  <a:close/>
                </a:path>
              </a:pathLst>
            </a:custGeom>
            <a:blipFill rotWithShape="1">
              <a:blip r:embed="rId5">
                <a:alphaModFix/>
              </a:blip>
              <a:stretch>
                <a:fillRect b="0" l="0" r="0" t="0"/>
              </a:stretch>
            </a:blipFill>
            <a:ln>
              <a:noFill/>
            </a:ln>
          </p:spPr>
        </p:sp>
        <p:sp>
          <p:nvSpPr>
            <p:cNvPr id="109" name="Google Shape;109;p14"/>
            <p:cNvSpPr/>
            <p:nvPr/>
          </p:nvSpPr>
          <p:spPr>
            <a:xfrm rot="-15335">
              <a:off x="759562" y="748128"/>
              <a:ext cx="1549313" cy="1572181"/>
            </a:xfrm>
            <a:custGeom>
              <a:rect b="b" l="l" r="r" t="t"/>
              <a:pathLst>
                <a:path extrusionOk="0" h="1572181" w="1549313">
                  <a:moveTo>
                    <a:pt x="0" y="0"/>
                  </a:moveTo>
                  <a:lnTo>
                    <a:pt x="1549313" y="0"/>
                  </a:lnTo>
                  <a:lnTo>
                    <a:pt x="1549313" y="1572181"/>
                  </a:lnTo>
                  <a:lnTo>
                    <a:pt x="0" y="1572181"/>
                  </a:lnTo>
                  <a:lnTo>
                    <a:pt x="0" y="0"/>
                  </a:lnTo>
                  <a:close/>
                </a:path>
              </a:pathLst>
            </a:custGeom>
            <a:blipFill rotWithShape="1">
              <a:blip r:embed="rId6">
                <a:alphaModFix/>
              </a:blip>
              <a:stretch>
                <a:fillRect b="0" l="0" r="0" t="0"/>
              </a:stretch>
            </a:blipFill>
            <a:ln>
              <a:noFill/>
            </a:ln>
          </p:spPr>
        </p:sp>
      </p:grpSp>
      <p:grpSp>
        <p:nvGrpSpPr>
          <p:cNvPr id="110" name="Google Shape;110;p14"/>
          <p:cNvGrpSpPr/>
          <p:nvPr/>
        </p:nvGrpSpPr>
        <p:grpSpPr>
          <a:xfrm>
            <a:off x="14490171" y="5114961"/>
            <a:ext cx="1733641" cy="1733641"/>
            <a:chOff x="0" y="0"/>
            <a:chExt cx="2311521" cy="2311521"/>
          </a:xfrm>
        </p:grpSpPr>
        <p:sp>
          <p:nvSpPr>
            <p:cNvPr id="111" name="Google Shape;111;p14"/>
            <p:cNvSpPr/>
            <p:nvPr/>
          </p:nvSpPr>
          <p:spPr>
            <a:xfrm rot="-15335">
              <a:off x="5121" y="5121"/>
              <a:ext cx="2301278" cy="2301278"/>
            </a:xfrm>
            <a:custGeom>
              <a:rect b="b" l="l" r="r" t="t"/>
              <a:pathLst>
                <a:path extrusionOk="0" h="2301278" w="2301278">
                  <a:moveTo>
                    <a:pt x="0" y="0"/>
                  </a:moveTo>
                  <a:lnTo>
                    <a:pt x="2301279" y="0"/>
                  </a:lnTo>
                  <a:lnTo>
                    <a:pt x="2301279" y="2301279"/>
                  </a:lnTo>
                  <a:lnTo>
                    <a:pt x="0" y="2301279"/>
                  </a:lnTo>
                  <a:lnTo>
                    <a:pt x="0" y="0"/>
                  </a:lnTo>
                  <a:close/>
                </a:path>
              </a:pathLst>
            </a:custGeom>
            <a:blipFill rotWithShape="1">
              <a:blip r:embed="rId7">
                <a:alphaModFix/>
              </a:blip>
              <a:stretch>
                <a:fillRect b="0" l="0" r="0" t="0"/>
              </a:stretch>
            </a:blipFill>
            <a:ln>
              <a:noFill/>
            </a:ln>
          </p:spPr>
        </p:sp>
        <p:sp>
          <p:nvSpPr>
            <p:cNvPr id="112" name="Google Shape;112;p14"/>
            <p:cNvSpPr/>
            <p:nvPr/>
          </p:nvSpPr>
          <p:spPr>
            <a:xfrm flipH="1" rot="-15335">
              <a:off x="634008" y="568922"/>
              <a:ext cx="1043506" cy="1173678"/>
            </a:xfrm>
            <a:custGeom>
              <a:rect b="b" l="l" r="r" t="t"/>
              <a:pathLst>
                <a:path extrusionOk="0" h="1173678" w="1043506">
                  <a:moveTo>
                    <a:pt x="1043506" y="0"/>
                  </a:moveTo>
                  <a:lnTo>
                    <a:pt x="0" y="0"/>
                  </a:lnTo>
                  <a:lnTo>
                    <a:pt x="0" y="1173678"/>
                  </a:lnTo>
                  <a:lnTo>
                    <a:pt x="1043506" y="1173678"/>
                  </a:lnTo>
                  <a:lnTo>
                    <a:pt x="1043506" y="0"/>
                  </a:lnTo>
                  <a:close/>
                </a:path>
              </a:pathLst>
            </a:custGeom>
            <a:blipFill rotWithShape="1">
              <a:blip r:embed="rId8">
                <a:alphaModFix/>
              </a:blip>
              <a:stretch>
                <a:fillRect b="0" l="0" r="0" t="0"/>
              </a:stretch>
            </a:blipFill>
            <a:ln>
              <a:noFill/>
            </a:ln>
          </p:spPr>
        </p:sp>
      </p:grpSp>
      <p:sp>
        <p:nvSpPr>
          <p:cNvPr id="113" name="Google Shape;113;p14"/>
          <p:cNvSpPr txBox="1"/>
          <p:nvPr/>
        </p:nvSpPr>
        <p:spPr>
          <a:xfrm>
            <a:off x="10574807" y="8017011"/>
            <a:ext cx="2467290" cy="512796"/>
          </a:xfrm>
          <a:prstGeom prst="rect">
            <a:avLst/>
          </a:prstGeom>
          <a:noFill/>
          <a:ln>
            <a:noFill/>
          </a:ln>
        </p:spPr>
        <p:txBody>
          <a:bodyPr anchorCtr="0" anchor="t" bIns="0" lIns="0" spcFirstLastPara="1" rIns="0" wrap="square" tIns="0">
            <a:spAutoFit/>
          </a:bodyPr>
          <a:lstStyle/>
          <a:p>
            <a:pPr indent="0" lvl="0" marL="0" marR="0" rtl="0" algn="r">
              <a:lnSpc>
                <a:spcPct val="139986"/>
              </a:lnSpc>
              <a:spcBef>
                <a:spcPts val="0"/>
              </a:spcBef>
              <a:spcAft>
                <a:spcPts val="0"/>
              </a:spcAft>
              <a:buNone/>
            </a:pPr>
            <a:r>
              <a:rPr b="1" i="0" lang="en-US" sz="3016" u="none" cap="none" strike="noStrike">
                <a:solidFill>
                  <a:srgbClr val="CADB7F"/>
                </a:solidFill>
                <a:latin typeface="Alegreya"/>
                <a:ea typeface="Alegreya"/>
                <a:cs typeface="Alegreya"/>
                <a:sym typeface="Alegreya"/>
              </a:rPr>
              <a:t>Strategy</a:t>
            </a:r>
            <a:endParaRPr/>
          </a:p>
        </p:txBody>
      </p:sp>
      <p:sp>
        <p:nvSpPr>
          <p:cNvPr id="114" name="Google Shape;114;p14"/>
          <p:cNvSpPr txBox="1"/>
          <p:nvPr/>
        </p:nvSpPr>
        <p:spPr>
          <a:xfrm>
            <a:off x="15356991" y="7093263"/>
            <a:ext cx="2589882" cy="512796"/>
          </a:xfrm>
          <a:prstGeom prst="rect">
            <a:avLst/>
          </a:prstGeom>
          <a:noFill/>
          <a:ln>
            <a:noFill/>
          </a:ln>
        </p:spPr>
        <p:txBody>
          <a:bodyPr anchorCtr="0" anchor="t" bIns="0" lIns="0" spcFirstLastPara="1" rIns="0" wrap="square" tIns="0">
            <a:spAutoFit/>
          </a:bodyPr>
          <a:lstStyle/>
          <a:p>
            <a:pPr indent="0" lvl="0" marL="0" marR="0" rtl="0" algn="l">
              <a:lnSpc>
                <a:spcPct val="139986"/>
              </a:lnSpc>
              <a:spcBef>
                <a:spcPts val="0"/>
              </a:spcBef>
              <a:spcAft>
                <a:spcPts val="0"/>
              </a:spcAft>
              <a:buNone/>
            </a:pPr>
            <a:r>
              <a:rPr b="1" i="0" lang="en-US" sz="3016" u="none" cap="none" strike="noStrike">
                <a:solidFill>
                  <a:srgbClr val="899DD0"/>
                </a:solidFill>
                <a:latin typeface="Alegreya"/>
                <a:ea typeface="Alegreya"/>
                <a:cs typeface="Alegreya"/>
                <a:sym typeface="Alegreya"/>
              </a:rPr>
              <a:t>Outcome</a:t>
            </a:r>
            <a:endParaRPr/>
          </a:p>
        </p:txBody>
      </p:sp>
      <p:sp>
        <p:nvSpPr>
          <p:cNvPr id="115" name="Google Shape;115;p14"/>
          <p:cNvSpPr txBox="1"/>
          <p:nvPr/>
        </p:nvSpPr>
        <p:spPr>
          <a:xfrm>
            <a:off x="12746218" y="2983579"/>
            <a:ext cx="2649041" cy="512796"/>
          </a:xfrm>
          <a:prstGeom prst="rect">
            <a:avLst/>
          </a:prstGeom>
          <a:noFill/>
          <a:ln>
            <a:noFill/>
          </a:ln>
        </p:spPr>
        <p:txBody>
          <a:bodyPr anchorCtr="0" anchor="t" bIns="0" lIns="0" spcFirstLastPara="1" rIns="0" wrap="square" tIns="0">
            <a:spAutoFit/>
          </a:bodyPr>
          <a:lstStyle/>
          <a:p>
            <a:pPr indent="0" lvl="0" marL="0" marR="0" rtl="0" algn="r">
              <a:lnSpc>
                <a:spcPct val="139986"/>
              </a:lnSpc>
              <a:spcBef>
                <a:spcPts val="0"/>
              </a:spcBef>
              <a:spcAft>
                <a:spcPts val="0"/>
              </a:spcAft>
              <a:buNone/>
            </a:pPr>
            <a:r>
              <a:rPr b="1" i="0" lang="en-US" sz="3016" u="none" cap="none" strike="noStrike">
                <a:solidFill>
                  <a:srgbClr val="E86A8A"/>
                </a:solidFill>
                <a:latin typeface="Alegreya"/>
                <a:ea typeface="Alegreya"/>
                <a:cs typeface="Alegreya"/>
                <a:sym typeface="Alegreya"/>
              </a:rPr>
              <a:t>Objective</a:t>
            </a:r>
            <a:endParaRPr/>
          </a:p>
        </p:txBody>
      </p:sp>
      <p:sp>
        <p:nvSpPr>
          <p:cNvPr id="116" name="Google Shape;116;p14"/>
          <p:cNvSpPr txBox="1"/>
          <p:nvPr/>
        </p:nvSpPr>
        <p:spPr>
          <a:xfrm>
            <a:off x="9742331" y="8679619"/>
            <a:ext cx="3299766" cy="727537"/>
          </a:xfrm>
          <a:prstGeom prst="rect">
            <a:avLst/>
          </a:prstGeom>
          <a:noFill/>
          <a:ln>
            <a:noFill/>
          </a:ln>
        </p:spPr>
        <p:txBody>
          <a:bodyPr anchorCtr="0" anchor="t" bIns="0" lIns="0" spcFirstLastPara="1" rIns="0" wrap="square" tIns="0">
            <a:spAutoFit/>
          </a:bodyPr>
          <a:lstStyle/>
          <a:p>
            <a:pPr indent="0" lvl="0" marL="0" marR="0" rtl="0" algn="r">
              <a:lnSpc>
                <a:spcPct val="140028"/>
              </a:lnSpc>
              <a:spcBef>
                <a:spcPts val="0"/>
              </a:spcBef>
              <a:spcAft>
                <a:spcPts val="0"/>
              </a:spcAft>
              <a:buNone/>
            </a:pPr>
            <a:r>
              <a:rPr b="0" i="0" lang="en-US" sz="1419" u="none" cap="none" strike="noStrike">
                <a:solidFill>
                  <a:srgbClr val="FFFFFF"/>
                </a:solidFill>
                <a:latin typeface="Inter"/>
                <a:ea typeface="Inter"/>
                <a:cs typeface="Inter"/>
                <a:sym typeface="Inter"/>
              </a:rPr>
              <a:t>AI-driven cyber warfare, advanced deception, and multi-phase cyber intrusion.</a:t>
            </a:r>
            <a:endParaRPr/>
          </a:p>
        </p:txBody>
      </p:sp>
      <p:sp>
        <p:nvSpPr>
          <p:cNvPr id="117" name="Google Shape;117;p14"/>
          <p:cNvSpPr txBox="1"/>
          <p:nvPr/>
        </p:nvSpPr>
        <p:spPr>
          <a:xfrm>
            <a:off x="15356991" y="7755871"/>
            <a:ext cx="3299766" cy="482530"/>
          </a:xfrm>
          <a:prstGeom prst="rect">
            <a:avLst/>
          </a:prstGeom>
          <a:noFill/>
          <a:ln>
            <a:noFill/>
          </a:ln>
        </p:spPr>
        <p:txBody>
          <a:bodyPr anchorCtr="0" anchor="t" bIns="0" lIns="0" spcFirstLastPara="1" rIns="0" wrap="square" tIns="0">
            <a:spAutoFit/>
          </a:bodyPr>
          <a:lstStyle/>
          <a:p>
            <a:pPr indent="0" lvl="0" marL="0" marR="0" rtl="0" algn="l">
              <a:lnSpc>
                <a:spcPct val="140028"/>
              </a:lnSpc>
              <a:spcBef>
                <a:spcPts val="0"/>
              </a:spcBef>
              <a:spcAft>
                <a:spcPts val="0"/>
              </a:spcAft>
              <a:buNone/>
            </a:pPr>
            <a:r>
              <a:rPr b="0" i="0" lang="en-US" sz="1419" u="none" cap="none" strike="noStrike">
                <a:solidFill>
                  <a:srgbClr val="FFFFFF"/>
                </a:solidFill>
                <a:latin typeface="Inter"/>
                <a:ea typeface="Inter"/>
                <a:cs typeface="Inter"/>
                <a:sym typeface="Inter"/>
              </a:rPr>
              <a:t>Maintain cyber superiority while minimizing collateral damage.</a:t>
            </a:r>
            <a:endParaRPr/>
          </a:p>
        </p:txBody>
      </p:sp>
      <p:sp>
        <p:nvSpPr>
          <p:cNvPr id="118" name="Google Shape;118;p14"/>
          <p:cNvSpPr txBox="1"/>
          <p:nvPr/>
        </p:nvSpPr>
        <p:spPr>
          <a:xfrm>
            <a:off x="12095492" y="3646187"/>
            <a:ext cx="3299766" cy="727537"/>
          </a:xfrm>
          <a:prstGeom prst="rect">
            <a:avLst/>
          </a:prstGeom>
          <a:noFill/>
          <a:ln>
            <a:noFill/>
          </a:ln>
        </p:spPr>
        <p:txBody>
          <a:bodyPr anchorCtr="0" anchor="t" bIns="0" lIns="0" spcFirstLastPara="1" rIns="0" wrap="square" tIns="0">
            <a:spAutoFit/>
          </a:bodyPr>
          <a:lstStyle/>
          <a:p>
            <a:pPr indent="0" lvl="0" marL="0" marR="0" rtl="0" algn="r">
              <a:lnSpc>
                <a:spcPct val="140028"/>
              </a:lnSpc>
              <a:spcBef>
                <a:spcPts val="0"/>
              </a:spcBef>
              <a:spcAft>
                <a:spcPts val="0"/>
              </a:spcAft>
              <a:buNone/>
            </a:pPr>
            <a:r>
              <a:rPr b="0" i="0" lang="en-US" sz="1419" u="none" cap="none" strike="noStrike">
                <a:solidFill>
                  <a:srgbClr val="FFFFFF"/>
                </a:solidFill>
                <a:latin typeface="Inter"/>
                <a:ea typeface="Inter"/>
                <a:cs typeface="Inter"/>
                <a:sym typeface="Inter"/>
              </a:rPr>
              <a:t>Disrupt military operations, neutralize AI defenses, and cripple offensive cyber units.</a:t>
            </a:r>
            <a:endParaRPr/>
          </a:p>
        </p:txBody>
      </p:sp>
      <p:grpSp>
        <p:nvGrpSpPr>
          <p:cNvPr id="119" name="Google Shape;119;p14"/>
          <p:cNvGrpSpPr/>
          <p:nvPr/>
        </p:nvGrpSpPr>
        <p:grpSpPr>
          <a:xfrm>
            <a:off x="13350828" y="6961455"/>
            <a:ext cx="1615636" cy="1615636"/>
            <a:chOff x="0" y="0"/>
            <a:chExt cx="2154181" cy="2154181"/>
          </a:xfrm>
        </p:grpSpPr>
        <p:sp>
          <p:nvSpPr>
            <p:cNvPr id="120" name="Google Shape;120;p14"/>
            <p:cNvSpPr/>
            <p:nvPr/>
          </p:nvSpPr>
          <p:spPr>
            <a:xfrm rot="-15335">
              <a:off x="4773" y="4773"/>
              <a:ext cx="2144636" cy="2144636"/>
            </a:xfrm>
            <a:custGeom>
              <a:rect b="b" l="l" r="r" t="t"/>
              <a:pathLst>
                <a:path extrusionOk="0" h="2144636" w="2144636">
                  <a:moveTo>
                    <a:pt x="0" y="0"/>
                  </a:moveTo>
                  <a:lnTo>
                    <a:pt x="2144635" y="0"/>
                  </a:lnTo>
                  <a:lnTo>
                    <a:pt x="2144635" y="2144635"/>
                  </a:lnTo>
                  <a:lnTo>
                    <a:pt x="0" y="2144635"/>
                  </a:lnTo>
                  <a:lnTo>
                    <a:pt x="0" y="0"/>
                  </a:lnTo>
                  <a:close/>
                </a:path>
              </a:pathLst>
            </a:custGeom>
            <a:blipFill rotWithShape="1">
              <a:blip r:embed="rId9">
                <a:alphaModFix/>
              </a:blip>
              <a:stretch>
                <a:fillRect b="0" l="0" r="0" t="0"/>
              </a:stretch>
            </a:blipFill>
            <a:ln>
              <a:noFill/>
            </a:ln>
          </p:spPr>
        </p:sp>
        <p:sp>
          <p:nvSpPr>
            <p:cNvPr id="121" name="Google Shape;121;p14"/>
            <p:cNvSpPr/>
            <p:nvPr/>
          </p:nvSpPr>
          <p:spPr>
            <a:xfrm rot="-15335">
              <a:off x="559829" y="559829"/>
              <a:ext cx="1034523" cy="1034523"/>
            </a:xfrm>
            <a:custGeom>
              <a:rect b="b" l="l" r="r" t="t"/>
              <a:pathLst>
                <a:path extrusionOk="0" h="1034523" w="1034523">
                  <a:moveTo>
                    <a:pt x="0" y="0"/>
                  </a:moveTo>
                  <a:lnTo>
                    <a:pt x="1034523" y="0"/>
                  </a:lnTo>
                  <a:lnTo>
                    <a:pt x="1034523" y="1034523"/>
                  </a:lnTo>
                  <a:lnTo>
                    <a:pt x="0" y="1034523"/>
                  </a:lnTo>
                  <a:lnTo>
                    <a:pt x="0" y="0"/>
                  </a:lnTo>
                  <a:close/>
                </a:path>
              </a:pathLst>
            </a:custGeom>
            <a:blipFill rotWithShape="1">
              <a:blip r:embed="rId10">
                <a:alphaModFix/>
              </a:blip>
              <a:stretch>
                <a:fillRect b="0" l="0" r="0" t="0"/>
              </a:stretch>
            </a:blipFill>
            <a:ln>
              <a:noFill/>
            </a:ln>
          </p:spPr>
        </p:sp>
      </p:grpSp>
      <p:sp>
        <p:nvSpPr>
          <p:cNvPr id="122" name="Google Shape;122;p14"/>
          <p:cNvSpPr/>
          <p:nvPr/>
        </p:nvSpPr>
        <p:spPr>
          <a:xfrm rot="-15335">
            <a:off x="16396225" y="5835324"/>
            <a:ext cx="432729" cy="432729"/>
          </a:xfrm>
          <a:custGeom>
            <a:rect b="b" l="l" r="r" t="t"/>
            <a:pathLst>
              <a:path extrusionOk="0" h="432729" w="432729">
                <a:moveTo>
                  <a:pt x="0" y="0"/>
                </a:moveTo>
                <a:lnTo>
                  <a:pt x="432729" y="0"/>
                </a:lnTo>
                <a:lnTo>
                  <a:pt x="432729" y="432729"/>
                </a:lnTo>
                <a:lnTo>
                  <a:pt x="0" y="432729"/>
                </a:lnTo>
                <a:lnTo>
                  <a:pt x="0" y="0"/>
                </a:lnTo>
                <a:close/>
              </a:path>
            </a:pathLst>
          </a:custGeom>
          <a:blipFill rotWithShape="1">
            <a:blip r:embed="rId11">
              <a:alphaModFix amt="28000"/>
            </a:blip>
            <a:stretch>
              <a:fillRect b="0" l="0" r="0" t="0"/>
            </a:stretch>
          </a:blipFill>
          <a:ln>
            <a:noFill/>
          </a:ln>
        </p:spPr>
      </p:sp>
      <p:sp>
        <p:nvSpPr>
          <p:cNvPr id="123" name="Google Shape;123;p14"/>
          <p:cNvSpPr/>
          <p:nvPr/>
        </p:nvSpPr>
        <p:spPr>
          <a:xfrm rot="-15335">
            <a:off x="14529393" y="4453664"/>
            <a:ext cx="436101" cy="436101"/>
          </a:xfrm>
          <a:custGeom>
            <a:rect b="b" l="l" r="r" t="t"/>
            <a:pathLst>
              <a:path extrusionOk="0" h="436101" w="436101">
                <a:moveTo>
                  <a:pt x="0" y="0"/>
                </a:moveTo>
                <a:lnTo>
                  <a:pt x="436101" y="0"/>
                </a:lnTo>
                <a:lnTo>
                  <a:pt x="436101" y="436101"/>
                </a:lnTo>
                <a:lnTo>
                  <a:pt x="0" y="436101"/>
                </a:lnTo>
                <a:lnTo>
                  <a:pt x="0" y="0"/>
                </a:lnTo>
                <a:close/>
              </a:path>
            </a:pathLst>
          </a:custGeom>
          <a:blipFill rotWithShape="1">
            <a:blip r:embed="rId11">
              <a:alphaModFix amt="28000"/>
            </a:blip>
            <a:stretch>
              <a:fillRect b="0" l="0" r="0" t="0"/>
            </a:stretch>
          </a:blipFill>
          <a:ln>
            <a:noFill/>
          </a:ln>
        </p:spPr>
      </p:sp>
      <p:sp>
        <p:nvSpPr>
          <p:cNvPr id="124" name="Google Shape;124;p14"/>
          <p:cNvSpPr/>
          <p:nvPr/>
        </p:nvSpPr>
        <p:spPr>
          <a:xfrm rot="-15335">
            <a:off x="12726950" y="7289593"/>
            <a:ext cx="436101" cy="436101"/>
          </a:xfrm>
          <a:custGeom>
            <a:rect b="b" l="l" r="r" t="t"/>
            <a:pathLst>
              <a:path extrusionOk="0" h="436101" w="436101">
                <a:moveTo>
                  <a:pt x="0" y="0"/>
                </a:moveTo>
                <a:lnTo>
                  <a:pt x="436101" y="0"/>
                </a:lnTo>
                <a:lnTo>
                  <a:pt x="436101" y="436101"/>
                </a:lnTo>
                <a:lnTo>
                  <a:pt x="0" y="436101"/>
                </a:lnTo>
                <a:lnTo>
                  <a:pt x="0" y="0"/>
                </a:lnTo>
                <a:close/>
              </a:path>
            </a:pathLst>
          </a:custGeom>
          <a:blipFill rotWithShape="1">
            <a:blip r:embed="rId11">
              <a:alphaModFix amt="28000"/>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8" name="Shape 128"/>
        <p:cNvGrpSpPr/>
        <p:nvPr/>
      </p:nvGrpSpPr>
      <p:grpSpPr>
        <a:xfrm>
          <a:off x="0" y="0"/>
          <a:ext cx="0" cy="0"/>
          <a:chOff x="0" y="0"/>
          <a:chExt cx="0" cy="0"/>
        </a:xfrm>
      </p:grpSpPr>
      <p:sp>
        <p:nvSpPr>
          <p:cNvPr id="129" name="Google Shape;129;p15"/>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3">
              <a:alphaModFix/>
            </a:blip>
            <a:stretch>
              <a:fillRect b="0" l="0" r="0" t="0"/>
            </a:stretch>
          </a:blipFill>
          <a:ln>
            <a:noFill/>
          </a:ln>
        </p:spPr>
      </p:sp>
      <p:sp>
        <p:nvSpPr>
          <p:cNvPr id="130" name="Google Shape;130;p15"/>
          <p:cNvSpPr/>
          <p:nvPr/>
        </p:nvSpPr>
        <p:spPr>
          <a:xfrm>
            <a:off x="0" y="4687563"/>
            <a:ext cx="8978674" cy="8528725"/>
          </a:xfrm>
          <a:custGeom>
            <a:rect b="b" l="l" r="r" t="t"/>
            <a:pathLst>
              <a:path extrusionOk="0" h="8528725" w="8978674">
                <a:moveTo>
                  <a:pt x="0" y="0"/>
                </a:moveTo>
                <a:lnTo>
                  <a:pt x="8978674" y="0"/>
                </a:lnTo>
                <a:lnTo>
                  <a:pt x="8978674" y="8528725"/>
                </a:lnTo>
                <a:lnTo>
                  <a:pt x="0" y="8528725"/>
                </a:lnTo>
                <a:lnTo>
                  <a:pt x="0" y="0"/>
                </a:lnTo>
                <a:close/>
              </a:path>
            </a:pathLst>
          </a:custGeom>
          <a:blipFill rotWithShape="1">
            <a:blip r:embed="rId4">
              <a:alphaModFix/>
            </a:blip>
            <a:stretch>
              <a:fillRect b="0" l="-1205" r="-1204" t="0"/>
            </a:stretch>
          </a:blipFill>
          <a:ln>
            <a:noFill/>
          </a:ln>
        </p:spPr>
      </p:sp>
      <p:sp>
        <p:nvSpPr>
          <p:cNvPr id="131" name="Google Shape;131;p15"/>
          <p:cNvSpPr/>
          <p:nvPr/>
        </p:nvSpPr>
        <p:spPr>
          <a:xfrm flipH="1">
            <a:off x="-1547021" y="2384036"/>
            <a:ext cx="7662573" cy="9435211"/>
          </a:xfrm>
          <a:custGeom>
            <a:rect b="b" l="l" r="r" t="t"/>
            <a:pathLst>
              <a:path extrusionOk="0" h="1461761" w="1187133">
                <a:moveTo>
                  <a:pt x="238125" y="0"/>
                </a:moveTo>
                <a:lnTo>
                  <a:pt x="0" y="238125"/>
                </a:lnTo>
                <a:lnTo>
                  <a:pt x="0" y="1223636"/>
                </a:lnTo>
                <a:lnTo>
                  <a:pt x="238125" y="1461761"/>
                </a:lnTo>
                <a:lnTo>
                  <a:pt x="949008" y="1461761"/>
                </a:lnTo>
                <a:lnTo>
                  <a:pt x="1187133" y="1223636"/>
                </a:lnTo>
                <a:lnTo>
                  <a:pt x="1187133" y="238125"/>
                </a:lnTo>
                <a:lnTo>
                  <a:pt x="949008" y="0"/>
                </a:lnTo>
                <a:lnTo>
                  <a:pt x="238125" y="0"/>
                </a:lnTo>
                <a:close/>
              </a:path>
            </a:pathLst>
          </a:custGeom>
          <a:blipFill rotWithShape="1">
            <a:blip r:embed="rId5">
              <a:alphaModFix/>
            </a:blip>
            <a:stretch>
              <a:fillRect b="0" l="-91141" r="-76331" t="-44724"/>
            </a:stretch>
          </a:blipFill>
          <a:ln>
            <a:noFill/>
          </a:ln>
        </p:spPr>
      </p:sp>
      <p:grpSp>
        <p:nvGrpSpPr>
          <p:cNvPr id="132" name="Google Shape;132;p15"/>
          <p:cNvGrpSpPr/>
          <p:nvPr/>
        </p:nvGrpSpPr>
        <p:grpSpPr>
          <a:xfrm>
            <a:off x="5852152" y="1767637"/>
            <a:ext cx="1232797" cy="1232797"/>
            <a:chOff x="0" y="0"/>
            <a:chExt cx="812800" cy="812800"/>
          </a:xfrm>
        </p:grpSpPr>
        <p:sp>
          <p:nvSpPr>
            <p:cNvPr id="133" name="Google Shape;13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135" name="Google Shape;135;p15"/>
          <p:cNvGraphicFramePr/>
          <p:nvPr/>
        </p:nvGraphicFramePr>
        <p:xfrm>
          <a:off x="7084950" y="3524894"/>
          <a:ext cx="3000000" cy="3000000"/>
        </p:xfrm>
        <a:graphic>
          <a:graphicData uri="http://schemas.openxmlformats.org/drawingml/2006/table">
            <a:tbl>
              <a:tblPr>
                <a:noFill/>
                <a:tableStyleId>{A5996E09-16F0-4E6E-AA3F-3E53D09A9C0C}</a:tableStyleId>
              </a:tblPr>
              <a:tblGrid>
                <a:gridCol w="2907125"/>
                <a:gridCol w="3121450"/>
                <a:gridCol w="4264450"/>
              </a:tblGrid>
              <a:tr h="1028700">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Target</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Strategic Importance</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Anticipated Impact</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28700">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Military Command &amp; Control Center</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Central hub for cyber/military ops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Disrupts coordination, paralyzes response</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28700">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AI-Controlled Defense Systems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Automates missile &amp; air defenses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Corrupts detection, causes false activations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28700">
                <a:tc>
                  <a:txBody>
                    <a:bodyPr/>
                    <a:lstStyle/>
                    <a:p>
                      <a:pPr indent="0" lvl="0" marL="0" marR="0" rtl="0" algn="ctr">
                        <a:lnSpc>
                          <a:spcPct val="140028"/>
                        </a:lnSpc>
                        <a:spcBef>
                          <a:spcPts val="0"/>
                        </a:spcBef>
                        <a:spcAft>
                          <a:spcPts val="0"/>
                        </a:spcAft>
                        <a:buNone/>
                      </a:pPr>
                      <a:r>
                        <a:rPr b="1" lang="en-US" sz="1419" u="none" cap="none" strike="noStrike">
                          <a:solidFill>
                            <a:srgbClr val="C56E25"/>
                          </a:solidFill>
                          <a:latin typeface="Inter"/>
                          <a:ea typeface="Inter"/>
                          <a:cs typeface="Inter"/>
                          <a:sym typeface="Inter"/>
                        </a:rPr>
                        <a:t>Draconet Cyber Army</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Launchpad for Dracorian cyber attacks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ctr">
                        <a:lnSpc>
                          <a:spcPct val="140028"/>
                        </a:lnSpc>
                        <a:spcBef>
                          <a:spcPts val="0"/>
                        </a:spcBef>
                        <a:spcAft>
                          <a:spcPts val="0"/>
                        </a:spcAft>
                        <a:buNone/>
                      </a:pPr>
                      <a:r>
                        <a:rPr lang="en-US" sz="1419" u="none" cap="none" strike="noStrike">
                          <a:solidFill>
                            <a:srgbClr val="FFFFFF"/>
                          </a:solidFill>
                          <a:latin typeface="Inter"/>
                          <a:ea typeface="Inter"/>
                          <a:cs typeface="Inter"/>
                          <a:sym typeface="Inter"/>
                        </a:rPr>
                        <a:t>Cripples offensive cyber capabilities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sp>
        <p:nvSpPr>
          <p:cNvPr id="136" name="Google Shape;136;p15"/>
          <p:cNvSpPr txBox="1"/>
          <p:nvPr/>
        </p:nvSpPr>
        <p:spPr>
          <a:xfrm>
            <a:off x="1534398" y="746235"/>
            <a:ext cx="3380502"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THYNK UNLIMITED</a:t>
            </a:r>
            <a:endParaRPr/>
          </a:p>
        </p:txBody>
      </p:sp>
      <p:sp>
        <p:nvSpPr>
          <p:cNvPr id="137" name="Google Shape;137;p15"/>
          <p:cNvSpPr txBox="1"/>
          <p:nvPr/>
        </p:nvSpPr>
        <p:spPr>
          <a:xfrm>
            <a:off x="7084950" y="945943"/>
            <a:ext cx="10937653" cy="1127253"/>
          </a:xfrm>
          <a:prstGeom prst="rect">
            <a:avLst/>
          </a:prstGeom>
          <a:noFill/>
          <a:ln>
            <a:noFill/>
          </a:ln>
        </p:spPr>
        <p:txBody>
          <a:bodyPr anchorCtr="0" anchor="t" bIns="0" lIns="0" spcFirstLastPara="1" rIns="0" wrap="square" tIns="0">
            <a:spAutoFit/>
          </a:bodyPr>
          <a:lstStyle/>
          <a:p>
            <a:pPr indent="0" lvl="0" marL="0" marR="0" rtl="0" algn="just">
              <a:lnSpc>
                <a:spcPct val="111994"/>
              </a:lnSpc>
              <a:spcBef>
                <a:spcPts val="0"/>
              </a:spcBef>
              <a:spcAft>
                <a:spcPts val="0"/>
              </a:spcAft>
              <a:buNone/>
            </a:pPr>
            <a:r>
              <a:rPr b="1" i="0" lang="en-US" sz="7337" u="none" cap="none" strike="noStrike">
                <a:solidFill>
                  <a:srgbClr val="FFFFFF"/>
                </a:solidFill>
                <a:latin typeface="Poppins"/>
                <a:ea typeface="Poppins"/>
                <a:cs typeface="Poppins"/>
                <a:sym typeface="Poppins"/>
              </a:rPr>
              <a:t>Target Analysis </a:t>
            </a:r>
            <a:endParaRPr/>
          </a:p>
        </p:txBody>
      </p:sp>
      <p:sp>
        <p:nvSpPr>
          <p:cNvPr id="138" name="Google Shape;138;p15"/>
          <p:cNvSpPr txBox="1"/>
          <p:nvPr/>
        </p:nvSpPr>
        <p:spPr>
          <a:xfrm>
            <a:off x="7306456" y="2326886"/>
            <a:ext cx="8648273" cy="34226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1900" u="none" cap="none" strike="noStrike">
                <a:solidFill>
                  <a:srgbClr val="FFFFFF"/>
                </a:solidFill>
                <a:latin typeface="Poppins"/>
                <a:ea typeface="Poppins"/>
                <a:cs typeface="Poppins"/>
                <a:sym typeface="Poppins"/>
              </a:rPr>
              <a:t>Identified Key Assets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2" name="Shape 142"/>
        <p:cNvGrpSpPr/>
        <p:nvPr/>
      </p:nvGrpSpPr>
      <p:grpSpPr>
        <a:xfrm>
          <a:off x="0" y="0"/>
          <a:ext cx="0" cy="0"/>
          <a:chOff x="0" y="0"/>
          <a:chExt cx="0" cy="0"/>
        </a:xfrm>
      </p:grpSpPr>
      <p:sp>
        <p:nvSpPr>
          <p:cNvPr id="143" name="Google Shape;143;p16"/>
          <p:cNvSpPr/>
          <p:nvPr/>
        </p:nvSpPr>
        <p:spPr>
          <a:xfrm>
            <a:off x="-5277246" y="-6368669"/>
            <a:ext cx="14107790" cy="13084975"/>
          </a:xfrm>
          <a:custGeom>
            <a:rect b="b" l="l" r="r" t="t"/>
            <a:pathLst>
              <a:path extrusionOk="0" h="13084975" w="14107790">
                <a:moveTo>
                  <a:pt x="0" y="0"/>
                </a:moveTo>
                <a:lnTo>
                  <a:pt x="14107790" y="0"/>
                </a:lnTo>
                <a:lnTo>
                  <a:pt x="14107790" y="13084975"/>
                </a:lnTo>
                <a:lnTo>
                  <a:pt x="0" y="13084975"/>
                </a:lnTo>
                <a:lnTo>
                  <a:pt x="0" y="0"/>
                </a:lnTo>
                <a:close/>
              </a:path>
            </a:pathLst>
          </a:custGeom>
          <a:blipFill rotWithShape="1">
            <a:blip r:embed="rId3">
              <a:alphaModFix/>
            </a:blip>
            <a:stretch>
              <a:fillRect b="0" l="0" r="0" t="0"/>
            </a:stretch>
          </a:blipFill>
          <a:ln>
            <a:noFill/>
          </a:ln>
        </p:spPr>
      </p:sp>
      <p:sp>
        <p:nvSpPr>
          <p:cNvPr id="144" name="Google Shape;144;p16"/>
          <p:cNvSpPr txBox="1"/>
          <p:nvPr/>
        </p:nvSpPr>
        <p:spPr>
          <a:xfrm>
            <a:off x="6724066" y="2170654"/>
            <a:ext cx="9737345" cy="1233297"/>
          </a:xfrm>
          <a:prstGeom prst="rect">
            <a:avLst/>
          </a:prstGeom>
          <a:noFill/>
          <a:ln>
            <a:noFill/>
          </a:ln>
        </p:spPr>
        <p:txBody>
          <a:bodyPr anchorCtr="0" anchor="t" bIns="0" lIns="0" spcFirstLastPara="1" rIns="0" wrap="square" tIns="0">
            <a:spAutoFit/>
          </a:bodyPr>
          <a:lstStyle/>
          <a:p>
            <a:pPr indent="0" lvl="0" marL="0" marR="0" rtl="0" algn="just">
              <a:lnSpc>
                <a:spcPct val="112000"/>
              </a:lnSpc>
              <a:spcBef>
                <a:spcPts val="0"/>
              </a:spcBef>
              <a:spcAft>
                <a:spcPts val="0"/>
              </a:spcAft>
              <a:buNone/>
            </a:pPr>
            <a:r>
              <a:rPr b="1" i="0" lang="en-US" sz="4200" u="none" cap="none" strike="noStrike">
                <a:solidFill>
                  <a:srgbClr val="FFFFFF"/>
                </a:solidFill>
                <a:latin typeface="Poppins"/>
                <a:ea typeface="Poppins"/>
                <a:cs typeface="Poppins"/>
                <a:sym typeface="Poppins"/>
              </a:rPr>
              <a:t>Offensive Strategy – Tactics, Techniques, and Procedures (TTPs)</a:t>
            </a:r>
            <a:endParaRPr/>
          </a:p>
        </p:txBody>
      </p:sp>
      <p:sp>
        <p:nvSpPr>
          <p:cNvPr id="145" name="Google Shape;145;p16"/>
          <p:cNvSpPr txBox="1"/>
          <p:nvPr/>
        </p:nvSpPr>
        <p:spPr>
          <a:xfrm>
            <a:off x="1776649" y="4686240"/>
            <a:ext cx="12504266" cy="4572060"/>
          </a:xfrm>
          <a:prstGeom prst="rect">
            <a:avLst/>
          </a:prstGeom>
          <a:noFill/>
          <a:ln>
            <a:noFill/>
          </a:ln>
        </p:spPr>
        <p:txBody>
          <a:bodyPr anchorCtr="0" anchor="t" bIns="0" lIns="0" spcFirstLastPara="1" rIns="0" wrap="square" tIns="0">
            <a:spAutoFit/>
          </a:bodyPr>
          <a:lstStyle/>
          <a:p>
            <a:pPr indent="0" lvl="0" marL="0" marR="0" rtl="0" algn="just">
              <a:lnSpc>
                <a:spcPct val="140007"/>
              </a:lnSpc>
              <a:spcBef>
                <a:spcPts val="0"/>
              </a:spcBef>
              <a:spcAft>
                <a:spcPts val="0"/>
              </a:spcAft>
              <a:buNone/>
            </a:pPr>
            <a:r>
              <a:rPr b="0" i="0" lang="en-US" sz="2622" u="none" cap="none" strike="noStrike">
                <a:solidFill>
                  <a:srgbClr val="004AAD"/>
                </a:solidFill>
                <a:latin typeface="Poppins"/>
                <a:ea typeface="Poppins"/>
                <a:cs typeface="Poppins"/>
                <a:sym typeface="Poppins"/>
              </a:rPr>
              <a:t>1.</a:t>
            </a:r>
            <a:r>
              <a:rPr b="1" i="0" lang="en-US" sz="2622" u="none" cap="none" strike="noStrike">
                <a:solidFill>
                  <a:srgbClr val="004AAD"/>
                </a:solidFill>
                <a:latin typeface="Poppins"/>
                <a:ea typeface="Poppins"/>
                <a:cs typeface="Poppins"/>
                <a:sym typeface="Poppins"/>
              </a:rPr>
              <a:t> Command &amp; Control Disruption</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Methods: AI-driven spearphishing, Zero-day malware, DoS attacks</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Effects: Confusion in enemy command structure</a:t>
            </a:r>
            <a:endParaRPr/>
          </a:p>
          <a:p>
            <a:pPr indent="0" lvl="0" marL="0" marR="0" rtl="0" algn="just">
              <a:lnSpc>
                <a:spcPct val="140007"/>
              </a:lnSpc>
              <a:spcBef>
                <a:spcPts val="0"/>
              </a:spcBef>
              <a:spcAft>
                <a:spcPts val="0"/>
              </a:spcAft>
              <a:buNone/>
            </a:pPr>
            <a:r>
              <a:rPr b="1" i="0" lang="en-US" sz="2622" u="none" cap="none" strike="noStrike">
                <a:solidFill>
                  <a:srgbClr val="004AAD"/>
                </a:solidFill>
                <a:latin typeface="Poppins"/>
                <a:ea typeface="Poppins"/>
                <a:cs typeface="Poppins"/>
                <a:sym typeface="Poppins"/>
              </a:rPr>
              <a:t>2. AI Defense System Manipulation</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Methods: Adversarial AI poisoning, Firmware rootkit insertion</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Effects: False threat detection, system collapse</a:t>
            </a:r>
            <a:endParaRPr/>
          </a:p>
          <a:p>
            <a:pPr indent="0" lvl="0" marL="0" marR="0" rtl="0" algn="just">
              <a:lnSpc>
                <a:spcPct val="140007"/>
              </a:lnSpc>
              <a:spcBef>
                <a:spcPts val="0"/>
              </a:spcBef>
              <a:spcAft>
                <a:spcPts val="0"/>
              </a:spcAft>
              <a:buNone/>
            </a:pPr>
            <a:r>
              <a:rPr b="1" i="0" lang="en-US" sz="2622" u="none" cap="none" strike="noStrike">
                <a:solidFill>
                  <a:srgbClr val="004AAD"/>
                </a:solidFill>
                <a:latin typeface="Poppins"/>
                <a:ea typeface="Poppins"/>
                <a:cs typeface="Poppins"/>
                <a:sym typeface="Poppins"/>
              </a:rPr>
              <a:t>3. Draconet Cyber Army Neutralization</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Methods: Supply chain attack, C2 hijacking</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Effects: Redirection of Draconet’s own malware</a:t>
            </a:r>
            <a:endParaRPr/>
          </a:p>
          <a:p>
            <a:pPr indent="-283115" lvl="1" marL="566229" marR="0" rtl="0" algn="just">
              <a:lnSpc>
                <a:spcPct val="140007"/>
              </a:lnSpc>
              <a:spcBef>
                <a:spcPts val="0"/>
              </a:spcBef>
              <a:spcAft>
                <a:spcPts val="0"/>
              </a:spcAft>
              <a:buClr>
                <a:srgbClr val="FFFFFF"/>
              </a:buClr>
              <a:buSzPts val="2622"/>
              <a:buFont typeface="Arial"/>
              <a:buChar char="•"/>
            </a:pPr>
            <a:r>
              <a:rPr b="0" i="0" lang="en-US" sz="2622" u="none" cap="none" strike="noStrike">
                <a:solidFill>
                  <a:srgbClr val="FFFFFF"/>
                </a:solidFill>
                <a:latin typeface="Poppins"/>
                <a:ea typeface="Poppins"/>
                <a:cs typeface="Poppins"/>
                <a:sym typeface="Poppins"/>
              </a:rPr>
              <a:t>Visuals: MITRE ATT&amp;CK Matrix mapping for each attack</a:t>
            </a:r>
            <a:endParaRPr/>
          </a:p>
        </p:txBody>
      </p:sp>
      <p:grpSp>
        <p:nvGrpSpPr>
          <p:cNvPr id="146" name="Google Shape;146;p16"/>
          <p:cNvGrpSpPr/>
          <p:nvPr/>
        </p:nvGrpSpPr>
        <p:grpSpPr>
          <a:xfrm>
            <a:off x="11968795" y="7203964"/>
            <a:ext cx="5290505" cy="5290505"/>
            <a:chOff x="0" y="0"/>
            <a:chExt cx="812800" cy="812800"/>
          </a:xfrm>
        </p:grpSpPr>
        <p:sp>
          <p:nvSpPr>
            <p:cNvPr id="147" name="Google Shape;147;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 name="Google Shape;149;p16"/>
          <p:cNvGrpSpPr/>
          <p:nvPr/>
        </p:nvGrpSpPr>
        <p:grpSpPr>
          <a:xfrm>
            <a:off x="16368617" y="3087340"/>
            <a:ext cx="1383416" cy="1383416"/>
            <a:chOff x="0" y="0"/>
            <a:chExt cx="812800" cy="812800"/>
          </a:xfrm>
        </p:grpSpPr>
        <p:sp>
          <p:nvSpPr>
            <p:cNvPr id="150" name="Google Shape;15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2" name="Google Shape;152;p16"/>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4">
              <a:alphaModFix/>
            </a:blip>
            <a:stretch>
              <a:fillRect b="0" l="0" r="0" t="0"/>
            </a:stretch>
          </a:blipFill>
          <a:ln>
            <a:noFill/>
          </a:ln>
        </p:spPr>
      </p:sp>
      <p:sp>
        <p:nvSpPr>
          <p:cNvPr id="153" name="Google Shape;153;p16"/>
          <p:cNvSpPr txBox="1"/>
          <p:nvPr/>
        </p:nvSpPr>
        <p:spPr>
          <a:xfrm>
            <a:off x="1534398" y="746235"/>
            <a:ext cx="6073378"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sp>
        <p:nvSpPr>
          <p:cNvPr id="158" name="Google Shape;158;p17"/>
          <p:cNvSpPr/>
          <p:nvPr/>
        </p:nvSpPr>
        <p:spPr>
          <a:xfrm>
            <a:off x="-4869005" y="2715812"/>
            <a:ext cx="14107790" cy="13084975"/>
          </a:xfrm>
          <a:custGeom>
            <a:rect b="b" l="l" r="r" t="t"/>
            <a:pathLst>
              <a:path extrusionOk="0" h="13084975" w="14107790">
                <a:moveTo>
                  <a:pt x="0" y="0"/>
                </a:moveTo>
                <a:lnTo>
                  <a:pt x="14107790" y="0"/>
                </a:lnTo>
                <a:lnTo>
                  <a:pt x="14107790" y="13084976"/>
                </a:lnTo>
                <a:lnTo>
                  <a:pt x="0" y="13084976"/>
                </a:lnTo>
                <a:lnTo>
                  <a:pt x="0" y="0"/>
                </a:lnTo>
                <a:close/>
              </a:path>
            </a:pathLst>
          </a:custGeom>
          <a:blipFill rotWithShape="1">
            <a:blip r:embed="rId3">
              <a:alphaModFix/>
            </a:blip>
            <a:stretch>
              <a:fillRect b="0" l="0" r="0" t="0"/>
            </a:stretch>
          </a:blipFill>
          <a:ln>
            <a:noFill/>
          </a:ln>
        </p:spPr>
      </p:sp>
      <p:sp>
        <p:nvSpPr>
          <p:cNvPr id="159" name="Google Shape;159;p17"/>
          <p:cNvSpPr/>
          <p:nvPr/>
        </p:nvSpPr>
        <p:spPr>
          <a:xfrm>
            <a:off x="12136526" y="2340283"/>
            <a:ext cx="8221085" cy="9435211"/>
          </a:xfrm>
          <a:custGeom>
            <a:rect b="b" l="l" r="r" t="t"/>
            <a:pathLst>
              <a:path extrusionOk="0" h="1461761" w="1273661">
                <a:moveTo>
                  <a:pt x="1035536" y="0"/>
                </a:moveTo>
                <a:lnTo>
                  <a:pt x="1273661" y="238125"/>
                </a:lnTo>
                <a:lnTo>
                  <a:pt x="1273661" y="1223636"/>
                </a:lnTo>
                <a:lnTo>
                  <a:pt x="1035536" y="1461761"/>
                </a:lnTo>
                <a:lnTo>
                  <a:pt x="238125" y="1461761"/>
                </a:lnTo>
                <a:lnTo>
                  <a:pt x="0" y="1223636"/>
                </a:lnTo>
                <a:lnTo>
                  <a:pt x="0" y="238125"/>
                </a:lnTo>
                <a:lnTo>
                  <a:pt x="238125" y="0"/>
                </a:lnTo>
                <a:lnTo>
                  <a:pt x="1035536" y="0"/>
                </a:lnTo>
                <a:close/>
              </a:path>
            </a:pathLst>
          </a:custGeom>
          <a:blipFill rotWithShape="1">
            <a:blip r:embed="rId4">
              <a:alphaModFix/>
            </a:blip>
            <a:stretch>
              <a:fillRect b="-15387" l="0" r="0" t="-15388"/>
            </a:stretch>
          </a:blipFill>
          <a:ln>
            <a:noFill/>
          </a:ln>
        </p:spPr>
      </p:sp>
      <p:grpSp>
        <p:nvGrpSpPr>
          <p:cNvPr id="160" name="Google Shape;160;p17"/>
          <p:cNvGrpSpPr/>
          <p:nvPr/>
        </p:nvGrpSpPr>
        <p:grpSpPr>
          <a:xfrm>
            <a:off x="9975275" y="2184636"/>
            <a:ext cx="1310402" cy="1310402"/>
            <a:chOff x="0" y="0"/>
            <a:chExt cx="812800" cy="812800"/>
          </a:xfrm>
        </p:grpSpPr>
        <p:sp>
          <p:nvSpPr>
            <p:cNvPr id="161" name="Google Shape;16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3" name="Google Shape;163;p17"/>
          <p:cNvSpPr txBox="1"/>
          <p:nvPr/>
        </p:nvSpPr>
        <p:spPr>
          <a:xfrm>
            <a:off x="1428107" y="3987152"/>
            <a:ext cx="9272152" cy="3213612"/>
          </a:xfrm>
          <a:prstGeom prst="rect">
            <a:avLst/>
          </a:prstGeom>
          <a:noFill/>
          <a:ln>
            <a:noFill/>
          </a:ln>
        </p:spPr>
        <p:txBody>
          <a:bodyPr anchorCtr="0" anchor="t" bIns="0" lIns="0" spcFirstLastPara="1" rIns="0" wrap="square" tIns="0">
            <a:spAutoFit/>
          </a:bodyPr>
          <a:lstStyle/>
          <a:p>
            <a:pPr indent="0" lvl="0" marL="0" marR="0" rtl="0" algn="just">
              <a:lnSpc>
                <a:spcPct val="111994"/>
              </a:lnSpc>
              <a:spcBef>
                <a:spcPts val="0"/>
              </a:spcBef>
              <a:spcAft>
                <a:spcPts val="0"/>
              </a:spcAft>
              <a:buNone/>
            </a:pPr>
            <a:r>
              <a:rPr b="1" i="0" lang="en-US" sz="7337" u="none" cap="none" strike="noStrike">
                <a:solidFill>
                  <a:srgbClr val="FFFFFF"/>
                </a:solidFill>
                <a:latin typeface="Poppins"/>
                <a:ea typeface="Poppins"/>
                <a:cs typeface="Poppins"/>
                <a:sym typeface="Poppins"/>
              </a:rPr>
              <a:t>Natural Language Processing for Threat Intelligence</a:t>
            </a:r>
            <a:endParaRPr/>
          </a:p>
        </p:txBody>
      </p:sp>
      <p:sp>
        <p:nvSpPr>
          <p:cNvPr id="164" name="Google Shape;164;p17"/>
          <p:cNvSpPr txBox="1"/>
          <p:nvPr/>
        </p:nvSpPr>
        <p:spPr>
          <a:xfrm>
            <a:off x="1534398" y="7478552"/>
            <a:ext cx="9059571" cy="134239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1900" u="none" cap="none" strike="noStrike">
                <a:solidFill>
                  <a:srgbClr val="FFFFFF"/>
                </a:solidFill>
                <a:latin typeface="Poppins"/>
                <a:ea typeface="Poppins"/>
                <a:cs typeface="Poppins"/>
                <a:sym typeface="Poppins"/>
              </a:rPr>
              <a:t>Through predictive analysis, AI identifies potential vulnerabilities and patterns that could lead to future attacks. This proactive approach allows businesses to address weak spots and strengthen their defenses before breaches occur.</a:t>
            </a:r>
            <a:endParaRPr/>
          </a:p>
        </p:txBody>
      </p:sp>
      <p:sp>
        <p:nvSpPr>
          <p:cNvPr id="165" name="Google Shape;165;p17"/>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5">
              <a:alphaModFix/>
            </a:blip>
            <a:stretch>
              <a:fillRect b="0" l="0" r="0" t="0"/>
            </a:stretch>
          </a:blipFill>
          <a:ln>
            <a:noFill/>
          </a:ln>
        </p:spPr>
      </p:sp>
      <p:sp>
        <p:nvSpPr>
          <p:cNvPr id="166" name="Google Shape;166;p17"/>
          <p:cNvSpPr txBox="1"/>
          <p:nvPr/>
        </p:nvSpPr>
        <p:spPr>
          <a:xfrm>
            <a:off x="1534398" y="746235"/>
            <a:ext cx="6073378"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0" name="Shape 170"/>
        <p:cNvGrpSpPr/>
        <p:nvPr/>
      </p:nvGrpSpPr>
      <p:grpSpPr>
        <a:xfrm>
          <a:off x="0" y="0"/>
          <a:ext cx="0" cy="0"/>
          <a:chOff x="0" y="0"/>
          <a:chExt cx="0" cy="0"/>
        </a:xfrm>
      </p:grpSpPr>
      <p:sp>
        <p:nvSpPr>
          <p:cNvPr id="171" name="Google Shape;171;p18"/>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3">
              <a:alphaModFix/>
            </a:blip>
            <a:stretch>
              <a:fillRect b="0" l="0" r="0" t="0"/>
            </a:stretch>
          </a:blipFill>
          <a:ln>
            <a:noFill/>
          </a:ln>
        </p:spPr>
      </p:sp>
      <p:sp>
        <p:nvSpPr>
          <p:cNvPr id="172" name="Google Shape;172;p18"/>
          <p:cNvSpPr txBox="1"/>
          <p:nvPr/>
        </p:nvSpPr>
        <p:spPr>
          <a:xfrm>
            <a:off x="1534398" y="746235"/>
            <a:ext cx="6073378"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
        <p:nvSpPr>
          <p:cNvPr id="173" name="Google Shape;173;p18"/>
          <p:cNvSpPr/>
          <p:nvPr/>
        </p:nvSpPr>
        <p:spPr>
          <a:xfrm>
            <a:off x="8707726" y="-4871168"/>
            <a:ext cx="14107790" cy="13084975"/>
          </a:xfrm>
          <a:custGeom>
            <a:rect b="b" l="l" r="r" t="t"/>
            <a:pathLst>
              <a:path extrusionOk="0" h="13084975" w="14107790">
                <a:moveTo>
                  <a:pt x="0" y="0"/>
                </a:moveTo>
                <a:lnTo>
                  <a:pt x="14107790" y="0"/>
                </a:lnTo>
                <a:lnTo>
                  <a:pt x="14107790" y="13084976"/>
                </a:lnTo>
                <a:lnTo>
                  <a:pt x="0" y="13084976"/>
                </a:lnTo>
                <a:lnTo>
                  <a:pt x="0" y="0"/>
                </a:lnTo>
                <a:close/>
              </a:path>
            </a:pathLst>
          </a:custGeom>
          <a:blipFill rotWithShape="1">
            <a:blip r:embed="rId4">
              <a:alphaModFix/>
            </a:blip>
            <a:stretch>
              <a:fillRect b="0" l="0" r="0" t="0"/>
            </a:stretch>
          </a:blipFill>
          <a:ln>
            <a:noFill/>
          </a:ln>
        </p:spPr>
      </p:sp>
      <p:grpSp>
        <p:nvGrpSpPr>
          <p:cNvPr id="174" name="Google Shape;174;p18"/>
          <p:cNvGrpSpPr/>
          <p:nvPr/>
        </p:nvGrpSpPr>
        <p:grpSpPr>
          <a:xfrm>
            <a:off x="-3885821" y="4880940"/>
            <a:ext cx="7178253" cy="7178253"/>
            <a:chOff x="0" y="0"/>
            <a:chExt cx="812800" cy="812800"/>
          </a:xfrm>
        </p:grpSpPr>
        <p:sp>
          <p:nvSpPr>
            <p:cNvPr id="175" name="Google Shape;17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7" name="Google Shape;177;p18"/>
          <p:cNvGrpSpPr/>
          <p:nvPr/>
        </p:nvGrpSpPr>
        <p:grpSpPr>
          <a:xfrm>
            <a:off x="15682833" y="7681833"/>
            <a:ext cx="1576467" cy="1576467"/>
            <a:chOff x="0" y="0"/>
            <a:chExt cx="812800" cy="812800"/>
          </a:xfrm>
        </p:grpSpPr>
        <p:sp>
          <p:nvSpPr>
            <p:cNvPr id="178" name="Google Shape;17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aphicFrame>
        <p:nvGraphicFramePr>
          <p:cNvPr id="180" name="Google Shape;180;p18"/>
          <p:cNvGraphicFramePr/>
          <p:nvPr/>
        </p:nvGraphicFramePr>
        <p:xfrm>
          <a:off x="1159836" y="3652120"/>
          <a:ext cx="3000000" cy="3000000"/>
        </p:xfrm>
        <a:graphic>
          <a:graphicData uri="http://schemas.openxmlformats.org/drawingml/2006/table">
            <a:tbl>
              <a:tblPr>
                <a:noFill/>
                <a:tableStyleId>{A5996E09-16F0-4E6E-AA3F-3E53D09A9C0C}</a:tableStyleId>
              </a:tblPr>
              <a:tblGrid>
                <a:gridCol w="6731000"/>
                <a:gridCol w="8876525"/>
              </a:tblGrid>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Dracoria’s Response</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Velkaria’s Countermeasure</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System Hardening &amp; Patch Deployment</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Deploy polymorphic malware &amp; secondary exploits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Backup Activation</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DDoS on backup networks, deep persistence rootkits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Cyber Retaliation</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Proactive defense monitoring &amp; honeypot deception</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False Intelligence Campaigns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Automated anomaly detection &amp; counterintelligence</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1004900">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Attribution Attempts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marR="0" rtl="0" algn="l">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False-flag tactics, TOR-encrypted C2 channels</a:t>
                      </a:r>
                      <a:endParaRPr sz="1100" u="none" cap="none" strike="noStrike"/>
                    </a:p>
                  </a:txBody>
                  <a:tcPr marT="190500" marB="190500" marR="190500" marL="1905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sp>
        <p:nvSpPr>
          <p:cNvPr id="181" name="Google Shape;181;p18"/>
          <p:cNvSpPr txBox="1"/>
          <p:nvPr/>
        </p:nvSpPr>
        <p:spPr>
          <a:xfrm>
            <a:off x="944385" y="2471655"/>
            <a:ext cx="15526681" cy="67564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1900" u="none" cap="none" strike="noStrike">
                <a:solidFill>
                  <a:srgbClr val="FFFFFF"/>
                </a:solidFill>
                <a:latin typeface="Poppins"/>
                <a:ea typeface="Poppins"/>
                <a:cs typeface="Poppins"/>
                <a:sym typeface="Poppins"/>
              </a:rPr>
              <a:t>AI enables real-time responses to cyber incidents, automatically containing and neutralizing threats. This quick response helps prevent the spread of attacks and minimizes the impact on systems and data integrity.</a:t>
            </a:r>
            <a:endParaRPr/>
          </a:p>
        </p:txBody>
      </p:sp>
      <p:sp>
        <p:nvSpPr>
          <p:cNvPr id="182" name="Google Shape;182;p18"/>
          <p:cNvSpPr txBox="1"/>
          <p:nvPr/>
        </p:nvSpPr>
        <p:spPr>
          <a:xfrm>
            <a:off x="1028700" y="1661795"/>
            <a:ext cx="13183723" cy="640338"/>
          </a:xfrm>
          <a:prstGeom prst="rect">
            <a:avLst/>
          </a:prstGeom>
          <a:noFill/>
          <a:ln>
            <a:noFill/>
          </a:ln>
        </p:spPr>
        <p:txBody>
          <a:bodyPr anchorCtr="0" anchor="t" bIns="0" lIns="0" spcFirstLastPara="1" rIns="0" wrap="square" tIns="0">
            <a:spAutoFit/>
          </a:bodyPr>
          <a:lstStyle/>
          <a:p>
            <a:pPr indent="0" lvl="0" marL="0" marR="0" rtl="0" algn="just">
              <a:lnSpc>
                <a:spcPct val="111991"/>
              </a:lnSpc>
              <a:spcBef>
                <a:spcPts val="0"/>
              </a:spcBef>
              <a:spcAft>
                <a:spcPts val="0"/>
              </a:spcAft>
              <a:buNone/>
            </a:pPr>
            <a:r>
              <a:rPr b="1" i="0" lang="en-US" sz="4178" u="none" cap="none" strike="noStrike">
                <a:solidFill>
                  <a:srgbClr val="FFFFFF"/>
                </a:solidFill>
                <a:latin typeface="Poppins"/>
                <a:ea typeface="Poppins"/>
                <a:cs typeface="Poppins"/>
                <a:sym typeface="Poppins"/>
              </a:rPr>
              <a:t>Countermeasures &amp; Adversary Response Plans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6" name="Shape 186"/>
        <p:cNvGrpSpPr/>
        <p:nvPr/>
      </p:nvGrpSpPr>
      <p:grpSpPr>
        <a:xfrm>
          <a:off x="0" y="0"/>
          <a:ext cx="0" cy="0"/>
          <a:chOff x="0" y="0"/>
          <a:chExt cx="0" cy="0"/>
        </a:xfrm>
      </p:grpSpPr>
      <p:sp>
        <p:nvSpPr>
          <p:cNvPr id="187" name="Google Shape;187;p19"/>
          <p:cNvSpPr/>
          <p:nvPr/>
        </p:nvSpPr>
        <p:spPr>
          <a:xfrm>
            <a:off x="9086935" y="2599918"/>
            <a:ext cx="14107790" cy="13084975"/>
          </a:xfrm>
          <a:custGeom>
            <a:rect b="b" l="l" r="r" t="t"/>
            <a:pathLst>
              <a:path extrusionOk="0" h="13084975" w="14107790">
                <a:moveTo>
                  <a:pt x="0" y="0"/>
                </a:moveTo>
                <a:lnTo>
                  <a:pt x="14107790" y="0"/>
                </a:lnTo>
                <a:lnTo>
                  <a:pt x="14107790" y="13084975"/>
                </a:lnTo>
                <a:lnTo>
                  <a:pt x="0" y="13084975"/>
                </a:lnTo>
                <a:lnTo>
                  <a:pt x="0" y="0"/>
                </a:lnTo>
                <a:close/>
              </a:path>
            </a:pathLst>
          </a:custGeom>
          <a:blipFill rotWithShape="1">
            <a:blip r:embed="rId3">
              <a:alphaModFix/>
            </a:blip>
            <a:stretch>
              <a:fillRect b="0" l="0" r="0" t="0"/>
            </a:stretch>
          </a:blipFill>
          <a:ln>
            <a:noFill/>
          </a:ln>
        </p:spPr>
      </p:sp>
      <p:grpSp>
        <p:nvGrpSpPr>
          <p:cNvPr id="188" name="Google Shape;188;p19"/>
          <p:cNvGrpSpPr/>
          <p:nvPr/>
        </p:nvGrpSpPr>
        <p:grpSpPr>
          <a:xfrm>
            <a:off x="13453121" y="5847308"/>
            <a:ext cx="8169457" cy="8169457"/>
            <a:chOff x="0" y="0"/>
            <a:chExt cx="812800" cy="812800"/>
          </a:xfrm>
        </p:grpSpPr>
        <p:sp>
          <p:nvSpPr>
            <p:cNvPr id="189" name="Google Shape;18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1" name="Google Shape;191;p19"/>
          <p:cNvGrpSpPr/>
          <p:nvPr/>
        </p:nvGrpSpPr>
        <p:grpSpPr>
          <a:xfrm>
            <a:off x="16567592" y="955468"/>
            <a:ext cx="1383416" cy="1383416"/>
            <a:chOff x="0" y="0"/>
            <a:chExt cx="812800" cy="812800"/>
          </a:xfrm>
        </p:grpSpPr>
        <p:sp>
          <p:nvSpPr>
            <p:cNvPr id="192" name="Google Shape;192;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4" name="Google Shape;194;p19"/>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4">
              <a:alphaModFix/>
            </a:blip>
            <a:stretch>
              <a:fillRect b="0" l="0" r="0" t="0"/>
            </a:stretch>
          </a:blipFill>
          <a:ln>
            <a:noFill/>
          </a:ln>
        </p:spPr>
      </p:sp>
      <p:graphicFrame>
        <p:nvGraphicFramePr>
          <p:cNvPr id="195" name="Google Shape;195;p19"/>
          <p:cNvGraphicFramePr/>
          <p:nvPr/>
        </p:nvGraphicFramePr>
        <p:xfrm>
          <a:off x="944385" y="2010375"/>
          <a:ext cx="3000000" cy="3000000"/>
        </p:xfrm>
        <a:graphic>
          <a:graphicData uri="http://schemas.openxmlformats.org/drawingml/2006/table">
            <a:tbl>
              <a:tblPr>
                <a:noFill/>
                <a:tableStyleId>{A5996E09-16F0-4E6E-AA3F-3E53D09A9C0C}</a:tableStyleId>
              </a:tblPr>
              <a:tblGrid>
                <a:gridCol w="3724125"/>
                <a:gridCol w="1983750"/>
                <a:gridCol w="9915325"/>
              </a:tblGrid>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Phase</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399" u="none" cap="none" strike="noStrike">
                          <a:solidFill>
                            <a:srgbClr val="5E17EB"/>
                          </a:solidFill>
                          <a:latin typeface="Poppins"/>
                          <a:ea typeface="Poppins"/>
                          <a:cs typeface="Poppins"/>
                          <a:sym typeface="Poppins"/>
                        </a:rPr>
                        <a:t>Duration</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b="1" lang="en-US" sz="2399" u="none" cap="none" strike="noStrike">
                          <a:solidFill>
                            <a:srgbClr val="5E17EB"/>
                          </a:solidFill>
                          <a:latin typeface="Poppins"/>
                          <a:ea typeface="Poppins"/>
                          <a:cs typeface="Poppins"/>
                          <a:sym typeface="Poppins"/>
                        </a:rPr>
                        <a:t>Key Actions</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Reconnaissance</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Days 1-7</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Intelligence gathering, OSINT &amp; HUMINT</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Weaponization</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Days 8-14</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Develop payloads (zero-days, malware)</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Delivery</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 15</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Spear phishing, USB drops, supply chain compromise</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Exploitation</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 16</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Activate malware, escalate privileges</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Installation</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Days 16-17</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Rootkit &amp; backdoor deployment</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Command &amp; Control</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Days 17-18</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Secure C2 infrastructure for continued access</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951550">
                <a:tc>
                  <a:txBody>
                    <a:bodyPr/>
                    <a:lstStyle/>
                    <a:p>
                      <a:pPr indent="0" lvl="0" marL="0" marR="0" rtl="0" algn="ctr">
                        <a:lnSpc>
                          <a:spcPct val="140016"/>
                        </a:lnSpc>
                        <a:spcBef>
                          <a:spcPts val="0"/>
                        </a:spcBef>
                        <a:spcAft>
                          <a:spcPts val="0"/>
                        </a:spcAft>
                        <a:buNone/>
                      </a:pPr>
                      <a:r>
                        <a:rPr b="1" lang="en-US" sz="2399" u="none" cap="none" strike="noStrike">
                          <a:solidFill>
                            <a:srgbClr val="004AAD"/>
                          </a:solidFill>
                          <a:latin typeface="Poppins"/>
                          <a:ea typeface="Poppins"/>
                          <a:cs typeface="Poppins"/>
                          <a:sym typeface="Poppins"/>
                        </a:rPr>
                        <a:t>Execution</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Day 19</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40016"/>
                        </a:lnSpc>
                        <a:spcBef>
                          <a:spcPts val="0"/>
                        </a:spcBef>
                        <a:spcAft>
                          <a:spcPts val="0"/>
                        </a:spcAft>
                        <a:buNone/>
                      </a:pPr>
                      <a:r>
                        <a:rPr lang="en-US" sz="2399" u="none" cap="none" strike="noStrike">
                          <a:solidFill>
                            <a:srgbClr val="FFFFFF"/>
                          </a:solidFill>
                          <a:latin typeface="Poppins"/>
                          <a:ea typeface="Poppins"/>
                          <a:cs typeface="Poppins"/>
                          <a:sym typeface="Poppins"/>
                        </a:rPr>
                        <a:t>Disrupt, manipulate, and neutralize targets</a:t>
                      </a:r>
                      <a:endParaRPr sz="1100" u="none" cap="none" strike="noStrike"/>
                    </a:p>
                  </a:txBody>
                  <a:tcPr marT="161925" marB="161925" marR="161925" marL="1619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sp>
        <p:nvSpPr>
          <p:cNvPr id="196" name="Google Shape;196;p19"/>
          <p:cNvSpPr txBox="1"/>
          <p:nvPr/>
        </p:nvSpPr>
        <p:spPr>
          <a:xfrm>
            <a:off x="8221111" y="739964"/>
            <a:ext cx="7919719" cy="567948"/>
          </a:xfrm>
          <a:prstGeom prst="rect">
            <a:avLst/>
          </a:prstGeom>
          <a:noFill/>
          <a:ln>
            <a:noFill/>
          </a:ln>
        </p:spPr>
        <p:txBody>
          <a:bodyPr anchorCtr="0" anchor="t" bIns="0" lIns="0" spcFirstLastPara="1" rIns="0" wrap="square" tIns="0">
            <a:spAutoFit/>
          </a:bodyPr>
          <a:lstStyle/>
          <a:p>
            <a:pPr indent="0" lvl="0" marL="0" marR="0" rtl="0" algn="just">
              <a:lnSpc>
                <a:spcPct val="112005"/>
              </a:lnSpc>
              <a:spcBef>
                <a:spcPts val="0"/>
              </a:spcBef>
              <a:spcAft>
                <a:spcPts val="0"/>
              </a:spcAft>
              <a:buNone/>
            </a:pPr>
            <a:r>
              <a:rPr b="1" i="0" lang="en-US" sz="3665" u="none" cap="none" strike="noStrike">
                <a:solidFill>
                  <a:srgbClr val="FFFFFF"/>
                </a:solidFill>
                <a:latin typeface="Poppins"/>
                <a:ea typeface="Poppins"/>
                <a:cs typeface="Poppins"/>
                <a:sym typeface="Poppins"/>
              </a:rPr>
              <a:t>Execution Timeline &amp; Phases</a:t>
            </a:r>
            <a:endParaRPr/>
          </a:p>
        </p:txBody>
      </p:sp>
      <p:sp>
        <p:nvSpPr>
          <p:cNvPr id="197" name="Google Shape;197;p19"/>
          <p:cNvSpPr txBox="1"/>
          <p:nvPr/>
        </p:nvSpPr>
        <p:spPr>
          <a:xfrm>
            <a:off x="1534398" y="746235"/>
            <a:ext cx="6073378"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1" name="Shape 201"/>
        <p:cNvGrpSpPr/>
        <p:nvPr/>
      </p:nvGrpSpPr>
      <p:grpSpPr>
        <a:xfrm>
          <a:off x="0" y="0"/>
          <a:ext cx="0" cy="0"/>
          <a:chOff x="0" y="0"/>
          <a:chExt cx="0" cy="0"/>
        </a:xfrm>
      </p:grpSpPr>
      <p:sp>
        <p:nvSpPr>
          <p:cNvPr id="202" name="Google Shape;202;p20"/>
          <p:cNvSpPr/>
          <p:nvPr/>
        </p:nvSpPr>
        <p:spPr>
          <a:xfrm>
            <a:off x="8151406" y="1426669"/>
            <a:ext cx="14107790" cy="13084975"/>
          </a:xfrm>
          <a:custGeom>
            <a:rect b="b" l="l" r="r" t="t"/>
            <a:pathLst>
              <a:path extrusionOk="0" h="13084975" w="14107790">
                <a:moveTo>
                  <a:pt x="0" y="0"/>
                </a:moveTo>
                <a:lnTo>
                  <a:pt x="14107790" y="0"/>
                </a:lnTo>
                <a:lnTo>
                  <a:pt x="14107790" y="13084975"/>
                </a:lnTo>
                <a:lnTo>
                  <a:pt x="0" y="13084975"/>
                </a:lnTo>
                <a:lnTo>
                  <a:pt x="0" y="0"/>
                </a:lnTo>
                <a:close/>
              </a:path>
            </a:pathLst>
          </a:custGeom>
          <a:blipFill rotWithShape="1">
            <a:blip r:embed="rId3">
              <a:alphaModFix/>
            </a:blip>
            <a:stretch>
              <a:fillRect b="0" l="0" r="0" t="0"/>
            </a:stretch>
          </a:blipFill>
          <a:ln>
            <a:noFill/>
          </a:ln>
        </p:spPr>
      </p:sp>
      <p:grpSp>
        <p:nvGrpSpPr>
          <p:cNvPr id="203" name="Google Shape;203;p20"/>
          <p:cNvGrpSpPr/>
          <p:nvPr/>
        </p:nvGrpSpPr>
        <p:grpSpPr>
          <a:xfrm>
            <a:off x="-2306733" y="2825575"/>
            <a:ext cx="10287163" cy="10287163"/>
            <a:chOff x="0" y="0"/>
            <a:chExt cx="812800" cy="812800"/>
          </a:xfrm>
        </p:grpSpPr>
        <p:sp>
          <p:nvSpPr>
            <p:cNvPr id="204" name="Google Shape;204;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0019FF"/>
                </a:gs>
                <a:gs pos="100000">
                  <a:srgbClr val="9468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6" name="Google Shape;206;p20"/>
          <p:cNvSpPr txBox="1"/>
          <p:nvPr/>
        </p:nvSpPr>
        <p:spPr>
          <a:xfrm>
            <a:off x="8702288" y="2625110"/>
            <a:ext cx="7987642" cy="2170432"/>
          </a:xfrm>
          <a:prstGeom prst="rect">
            <a:avLst/>
          </a:prstGeom>
          <a:noFill/>
          <a:ln>
            <a:noFill/>
          </a:ln>
        </p:spPr>
        <p:txBody>
          <a:bodyPr anchorCtr="0" anchor="t" bIns="0" lIns="0" spcFirstLastPara="1" rIns="0" wrap="square" tIns="0">
            <a:spAutoFit/>
          </a:bodyPr>
          <a:lstStyle/>
          <a:p>
            <a:pPr indent="0" lvl="0" marL="0" marR="0" rtl="0" algn="just">
              <a:lnSpc>
                <a:spcPct val="111994"/>
              </a:lnSpc>
              <a:spcBef>
                <a:spcPts val="0"/>
              </a:spcBef>
              <a:spcAft>
                <a:spcPts val="0"/>
              </a:spcAft>
              <a:buNone/>
            </a:pPr>
            <a:r>
              <a:rPr b="1" i="0" lang="en-US" sz="7337" u="none" cap="none" strike="noStrike">
                <a:solidFill>
                  <a:srgbClr val="FFFFFF"/>
                </a:solidFill>
                <a:latin typeface="Poppins"/>
                <a:ea typeface="Poppins"/>
                <a:cs typeface="Poppins"/>
                <a:sym typeface="Poppins"/>
              </a:rPr>
              <a:t>Ethical &amp; Legal Justification</a:t>
            </a:r>
            <a:endParaRPr/>
          </a:p>
        </p:txBody>
      </p:sp>
      <p:sp>
        <p:nvSpPr>
          <p:cNvPr id="207" name="Google Shape;207;p20"/>
          <p:cNvSpPr txBox="1"/>
          <p:nvPr/>
        </p:nvSpPr>
        <p:spPr>
          <a:xfrm>
            <a:off x="8702288" y="5086350"/>
            <a:ext cx="7444524" cy="2342515"/>
          </a:xfrm>
          <a:prstGeom prst="rect">
            <a:avLst/>
          </a:prstGeom>
          <a:noFill/>
          <a:ln>
            <a:noFill/>
          </a:ln>
        </p:spPr>
        <p:txBody>
          <a:bodyPr anchorCtr="0" anchor="t" bIns="0" lIns="0" spcFirstLastPara="1" rIns="0" wrap="square" tIns="0">
            <a:spAutoFit/>
          </a:bodyPr>
          <a:lstStyle/>
          <a:p>
            <a:pPr indent="-205106" lvl="1" marL="410211" marR="0" rtl="0" algn="just">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Poppins"/>
                <a:ea typeface="Poppins"/>
                <a:cs typeface="Poppins"/>
                <a:sym typeface="Poppins"/>
              </a:rPr>
              <a:t>Compliance with International Cyber Norms (UN, Geneva Convention)</a:t>
            </a:r>
            <a:endParaRPr/>
          </a:p>
          <a:p>
            <a:pPr indent="-205106" lvl="1" marL="410211" marR="0" rtl="0" algn="just">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Poppins"/>
                <a:ea typeface="Poppins"/>
                <a:cs typeface="Poppins"/>
                <a:sym typeface="Poppins"/>
              </a:rPr>
              <a:t>Principles Applied:</a:t>
            </a:r>
            <a:endParaRPr/>
          </a:p>
          <a:p>
            <a:pPr indent="-273474" lvl="2" marL="820422" marR="0" rtl="0" algn="just">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Poppins"/>
                <a:ea typeface="Poppins"/>
                <a:cs typeface="Poppins"/>
                <a:sym typeface="Poppins"/>
              </a:rPr>
              <a:t>Proportionality: Limited to military/cyber assets</a:t>
            </a:r>
            <a:endParaRPr/>
          </a:p>
          <a:p>
            <a:pPr indent="-273474" lvl="2" marL="820422" marR="0" rtl="0" algn="just">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Poppins"/>
                <a:ea typeface="Poppins"/>
                <a:cs typeface="Poppins"/>
                <a:sym typeface="Poppins"/>
              </a:rPr>
              <a:t>Minimizing Collateral Damage: No civilian targeting</a:t>
            </a:r>
            <a:endParaRPr/>
          </a:p>
          <a:p>
            <a:pPr indent="-273474" lvl="2" marL="820422" marR="0" rtl="0" algn="just">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Poppins"/>
                <a:ea typeface="Poppins"/>
                <a:cs typeface="Poppins"/>
                <a:sym typeface="Poppins"/>
              </a:rPr>
              <a:t>Plausible Deniability: Obfuscation &amp; false-flag measures</a:t>
            </a:r>
            <a:endParaRPr/>
          </a:p>
        </p:txBody>
      </p:sp>
      <p:grpSp>
        <p:nvGrpSpPr>
          <p:cNvPr id="208" name="Google Shape;208;p20"/>
          <p:cNvGrpSpPr/>
          <p:nvPr/>
        </p:nvGrpSpPr>
        <p:grpSpPr>
          <a:xfrm>
            <a:off x="5948596" y="1824057"/>
            <a:ext cx="1447572" cy="1447572"/>
            <a:chOff x="0" y="0"/>
            <a:chExt cx="812800" cy="812800"/>
          </a:xfrm>
        </p:grpSpPr>
        <p:sp>
          <p:nvSpPr>
            <p:cNvPr id="209" name="Google Shape;20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1" name="Google Shape;211;p20"/>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4">
              <a:alphaModFix/>
            </a:blip>
            <a:stretch>
              <a:fillRect b="0" l="0" r="0" t="0"/>
            </a:stretch>
          </a:blipFill>
          <a:ln>
            <a:noFill/>
          </a:ln>
        </p:spPr>
      </p:sp>
      <p:sp>
        <p:nvSpPr>
          <p:cNvPr id="212" name="Google Shape;212;p20"/>
          <p:cNvSpPr txBox="1"/>
          <p:nvPr/>
        </p:nvSpPr>
        <p:spPr>
          <a:xfrm>
            <a:off x="1534398" y="746235"/>
            <a:ext cx="6073378"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6" name="Shape 216"/>
        <p:cNvGrpSpPr/>
        <p:nvPr/>
      </p:nvGrpSpPr>
      <p:grpSpPr>
        <a:xfrm>
          <a:off x="0" y="0"/>
          <a:ext cx="0" cy="0"/>
          <a:chOff x="0" y="0"/>
          <a:chExt cx="0" cy="0"/>
        </a:xfrm>
      </p:grpSpPr>
      <p:sp>
        <p:nvSpPr>
          <p:cNvPr id="217" name="Google Shape;217;p21"/>
          <p:cNvSpPr/>
          <p:nvPr/>
        </p:nvSpPr>
        <p:spPr>
          <a:xfrm>
            <a:off x="944385" y="740017"/>
            <a:ext cx="430901" cy="430901"/>
          </a:xfrm>
          <a:custGeom>
            <a:rect b="b" l="l" r="r" t="t"/>
            <a:pathLst>
              <a:path extrusionOk="0" h="430901" w="430901">
                <a:moveTo>
                  <a:pt x="0" y="0"/>
                </a:moveTo>
                <a:lnTo>
                  <a:pt x="430902" y="0"/>
                </a:lnTo>
                <a:lnTo>
                  <a:pt x="430902" y="430901"/>
                </a:lnTo>
                <a:lnTo>
                  <a:pt x="0" y="430901"/>
                </a:lnTo>
                <a:lnTo>
                  <a:pt x="0" y="0"/>
                </a:lnTo>
                <a:close/>
              </a:path>
            </a:pathLst>
          </a:custGeom>
          <a:blipFill rotWithShape="1">
            <a:blip r:embed="rId3">
              <a:alphaModFix/>
            </a:blip>
            <a:stretch>
              <a:fillRect b="0" l="0" r="0" t="0"/>
            </a:stretch>
          </a:blipFill>
          <a:ln>
            <a:noFill/>
          </a:ln>
        </p:spPr>
      </p:sp>
      <p:sp>
        <p:nvSpPr>
          <p:cNvPr id="218" name="Google Shape;218;p21"/>
          <p:cNvSpPr/>
          <p:nvPr/>
        </p:nvSpPr>
        <p:spPr>
          <a:xfrm>
            <a:off x="11138723" y="-5739103"/>
            <a:ext cx="14107790" cy="13084975"/>
          </a:xfrm>
          <a:custGeom>
            <a:rect b="b" l="l" r="r" t="t"/>
            <a:pathLst>
              <a:path extrusionOk="0" h="13084975" w="14107790">
                <a:moveTo>
                  <a:pt x="0" y="0"/>
                </a:moveTo>
                <a:lnTo>
                  <a:pt x="14107790" y="0"/>
                </a:lnTo>
                <a:lnTo>
                  <a:pt x="14107790" y="13084976"/>
                </a:lnTo>
                <a:lnTo>
                  <a:pt x="0" y="13084976"/>
                </a:lnTo>
                <a:lnTo>
                  <a:pt x="0" y="0"/>
                </a:lnTo>
                <a:close/>
              </a:path>
            </a:pathLst>
          </a:custGeom>
          <a:blipFill rotWithShape="1">
            <a:blip r:embed="rId4">
              <a:alphaModFix/>
            </a:blip>
            <a:stretch>
              <a:fillRect b="0" l="0" r="0" t="0"/>
            </a:stretch>
          </a:blipFill>
          <a:ln>
            <a:noFill/>
          </a:ln>
        </p:spPr>
      </p:sp>
      <p:sp>
        <p:nvSpPr>
          <p:cNvPr id="219" name="Google Shape;219;p21"/>
          <p:cNvSpPr/>
          <p:nvPr/>
        </p:nvSpPr>
        <p:spPr>
          <a:xfrm>
            <a:off x="12695038" y="2593478"/>
            <a:ext cx="7662573" cy="9435211"/>
          </a:xfrm>
          <a:custGeom>
            <a:rect b="b" l="l" r="r" t="t"/>
            <a:pathLst>
              <a:path extrusionOk="0" h="1461761" w="1187133">
                <a:moveTo>
                  <a:pt x="949008" y="0"/>
                </a:moveTo>
                <a:lnTo>
                  <a:pt x="1187133" y="238125"/>
                </a:lnTo>
                <a:lnTo>
                  <a:pt x="1187133" y="1223636"/>
                </a:lnTo>
                <a:lnTo>
                  <a:pt x="949008" y="1461761"/>
                </a:lnTo>
                <a:lnTo>
                  <a:pt x="238125" y="1461761"/>
                </a:lnTo>
                <a:lnTo>
                  <a:pt x="0" y="1223636"/>
                </a:lnTo>
                <a:lnTo>
                  <a:pt x="0" y="238125"/>
                </a:lnTo>
                <a:lnTo>
                  <a:pt x="238125" y="0"/>
                </a:lnTo>
                <a:lnTo>
                  <a:pt x="949008" y="0"/>
                </a:lnTo>
                <a:close/>
              </a:path>
            </a:pathLst>
          </a:custGeom>
          <a:blipFill rotWithShape="1">
            <a:blip r:embed="rId5">
              <a:alphaModFix/>
            </a:blip>
            <a:stretch>
              <a:fillRect b="0" l="-83949" r="-859" t="0"/>
            </a:stretch>
          </a:blipFill>
          <a:ln>
            <a:noFill/>
          </a:ln>
        </p:spPr>
      </p:sp>
      <p:grpSp>
        <p:nvGrpSpPr>
          <p:cNvPr id="220" name="Google Shape;220;p21"/>
          <p:cNvGrpSpPr/>
          <p:nvPr/>
        </p:nvGrpSpPr>
        <p:grpSpPr>
          <a:xfrm>
            <a:off x="11301791" y="2187720"/>
            <a:ext cx="1216954" cy="1216954"/>
            <a:chOff x="0" y="0"/>
            <a:chExt cx="812800" cy="812800"/>
          </a:xfrm>
        </p:grpSpPr>
        <p:sp>
          <p:nvSpPr>
            <p:cNvPr id="221" name="Google Shape;22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9468FF"/>
                </a:gs>
                <a:gs pos="100000">
                  <a:srgbClr val="0019FF"/>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txBox="1"/>
            <p:nvPr/>
          </p:nvSpPr>
          <p:spPr>
            <a:xfrm>
              <a:off x="76200" y="9525"/>
              <a:ext cx="660400" cy="727075"/>
            </a:xfrm>
            <a:prstGeom prst="rect">
              <a:avLst/>
            </a:prstGeom>
            <a:noFill/>
            <a:ln>
              <a:noFill/>
            </a:ln>
          </p:spPr>
          <p:txBody>
            <a:bodyPr anchorCtr="0" anchor="ctr" bIns="50800" lIns="50800" spcFirstLastPara="1" rIns="50800" wrap="square" tIns="50800">
              <a:noAutofit/>
            </a:bodyPr>
            <a:lstStyle/>
            <a:p>
              <a:pPr indent="0" lvl="0" marL="0" marR="0" rtl="0" algn="ctr">
                <a:lnSpc>
                  <a:spcPct val="175055"/>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3" name="Google Shape;223;p21"/>
          <p:cNvSpPr txBox="1"/>
          <p:nvPr/>
        </p:nvSpPr>
        <p:spPr>
          <a:xfrm>
            <a:off x="1534398" y="746235"/>
            <a:ext cx="6207087" cy="391795"/>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2199" u="none" cap="none" strike="noStrike">
                <a:solidFill>
                  <a:srgbClr val="FFFFFF"/>
                </a:solidFill>
                <a:latin typeface="Poppins"/>
                <a:ea typeface="Poppins"/>
                <a:cs typeface="Poppins"/>
                <a:sym typeface="Poppins"/>
              </a:rPr>
              <a:t>NATIONAL CYBER COMMAND – VELKARIA</a:t>
            </a:r>
            <a:endParaRPr/>
          </a:p>
        </p:txBody>
      </p:sp>
      <p:sp>
        <p:nvSpPr>
          <p:cNvPr id="224" name="Google Shape;224;p21"/>
          <p:cNvSpPr txBox="1"/>
          <p:nvPr/>
        </p:nvSpPr>
        <p:spPr>
          <a:xfrm>
            <a:off x="608979" y="1668943"/>
            <a:ext cx="11909766" cy="848790"/>
          </a:xfrm>
          <a:prstGeom prst="rect">
            <a:avLst/>
          </a:prstGeom>
          <a:noFill/>
          <a:ln>
            <a:noFill/>
          </a:ln>
        </p:spPr>
        <p:txBody>
          <a:bodyPr anchorCtr="0" anchor="t" bIns="0" lIns="0" spcFirstLastPara="1" rIns="0" wrap="square" tIns="0">
            <a:spAutoFit/>
          </a:bodyPr>
          <a:lstStyle/>
          <a:p>
            <a:pPr indent="0" lvl="0" marL="0" marR="0" rtl="0" algn="just">
              <a:lnSpc>
                <a:spcPct val="111998"/>
              </a:lnSpc>
              <a:spcBef>
                <a:spcPts val="0"/>
              </a:spcBef>
              <a:spcAft>
                <a:spcPts val="0"/>
              </a:spcAft>
              <a:buNone/>
            </a:pPr>
            <a:r>
              <a:rPr b="1" i="0" lang="en-US" sz="5509" u="none" cap="none" strike="noStrike">
                <a:solidFill>
                  <a:srgbClr val="FFFFFF"/>
                </a:solidFill>
                <a:latin typeface="Poppins"/>
                <a:ea typeface="Poppins"/>
                <a:cs typeface="Poppins"/>
                <a:sym typeface="Poppins"/>
              </a:rPr>
              <a:t>Conclusion &amp; Recommendations</a:t>
            </a:r>
            <a:endParaRPr/>
          </a:p>
        </p:txBody>
      </p:sp>
      <p:sp>
        <p:nvSpPr>
          <p:cNvPr id="225" name="Google Shape;225;p21"/>
          <p:cNvSpPr txBox="1"/>
          <p:nvPr/>
        </p:nvSpPr>
        <p:spPr>
          <a:xfrm>
            <a:off x="608979" y="3337999"/>
            <a:ext cx="11106797" cy="4196715"/>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0" i="0" lang="en-US" sz="2400" u="none" cap="none" strike="noStrike">
                <a:solidFill>
                  <a:srgbClr val="FFFFFF"/>
                </a:solidFill>
                <a:latin typeface="Poppins"/>
                <a:ea typeface="Poppins"/>
                <a:cs typeface="Poppins"/>
                <a:sym typeface="Poppins"/>
              </a:rPr>
              <a:t>Operation Shadow Strike is a preemptive cyber offensive to neutralize Dracoria’s growing cyber threat. Intelligence confirms Dracoria has infiltrated Velkaria’s Satellite Command &amp; Control Network, posing a national security risk.</a:t>
            </a:r>
            <a:endParaRPr/>
          </a:p>
          <a:p>
            <a:pPr indent="0" lvl="0" marL="0" marR="0" rtl="0" algn="just">
              <a:lnSpc>
                <a:spcPct val="139958"/>
              </a:lnSpc>
              <a:spcBef>
                <a:spcPts val="0"/>
              </a:spcBef>
              <a:spcAft>
                <a:spcPts val="0"/>
              </a:spcAft>
              <a:buNone/>
            </a:pPr>
            <a:r>
              <a:t/>
            </a:r>
            <a:endParaRPr b="0" i="0" sz="2400" u="none" cap="none" strike="noStrike">
              <a:solidFill>
                <a:srgbClr val="FFFFFF"/>
              </a:solidFill>
              <a:latin typeface="Poppins"/>
              <a:ea typeface="Poppins"/>
              <a:cs typeface="Poppins"/>
              <a:sym typeface="Poppins"/>
            </a:endParaRPr>
          </a:p>
          <a:p>
            <a:pPr indent="0" lvl="0" marL="0" marR="0" rtl="0" algn="just">
              <a:lnSpc>
                <a:spcPct val="139958"/>
              </a:lnSpc>
              <a:spcBef>
                <a:spcPts val="0"/>
              </a:spcBef>
              <a:spcAft>
                <a:spcPts val="0"/>
              </a:spcAft>
              <a:buNone/>
            </a:pPr>
            <a:r>
              <a:rPr b="0" i="0" lang="en-US" sz="2400" u="none" cap="none" strike="noStrike">
                <a:solidFill>
                  <a:srgbClr val="FFFFFF"/>
                </a:solidFill>
                <a:latin typeface="Poppins"/>
                <a:ea typeface="Poppins"/>
                <a:cs typeface="Poppins"/>
                <a:sym typeface="Poppins"/>
              </a:rPr>
              <a:t>Future Considerations:</a:t>
            </a:r>
            <a:endParaRPr/>
          </a:p>
          <a:p>
            <a:pPr indent="-259079" lvl="1" marL="518160" marR="0" rtl="0" algn="just">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Poppins"/>
                <a:ea typeface="Poppins"/>
                <a:cs typeface="Poppins"/>
                <a:sym typeface="Poppins"/>
              </a:rPr>
              <a:t>Invest in real-time AI cyber threat detection</a:t>
            </a:r>
            <a:endParaRPr/>
          </a:p>
          <a:p>
            <a:pPr indent="-259079" lvl="1" marL="518160" marR="0" rtl="0" algn="just">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Poppins"/>
                <a:ea typeface="Poppins"/>
                <a:cs typeface="Poppins"/>
                <a:sym typeface="Poppins"/>
              </a:rPr>
              <a:t>Strengthen international cyber defense alliances</a:t>
            </a:r>
            <a:endParaRPr/>
          </a:p>
          <a:p>
            <a:pPr indent="-259079" lvl="1" marL="518160" marR="0" rtl="0" algn="just">
              <a:lnSpc>
                <a:spcPct val="139958"/>
              </a:lnSpc>
              <a:spcBef>
                <a:spcPts val="0"/>
              </a:spcBef>
              <a:spcAft>
                <a:spcPts val="0"/>
              </a:spcAft>
              <a:buClr>
                <a:srgbClr val="FFFFFF"/>
              </a:buClr>
              <a:buSzPts val="2400"/>
              <a:buFont typeface="Arial"/>
              <a:buChar char="•"/>
            </a:pPr>
            <a:r>
              <a:rPr b="0" i="0" lang="en-US" sz="2400" u="none" cap="none" strike="noStrike">
                <a:solidFill>
                  <a:srgbClr val="FFFFFF"/>
                </a:solidFill>
                <a:latin typeface="Poppins"/>
                <a:ea typeface="Poppins"/>
                <a:cs typeface="Poppins"/>
                <a:sym typeface="Poppins"/>
              </a:rPr>
              <a:t>Develop next-gen counterintelligence &amp; attribution shielding</a:t>
            </a:r>
            <a:endParaRPr/>
          </a:p>
          <a:p>
            <a:pPr indent="0" lvl="0" marL="0" marR="0" rtl="0" algn="just">
              <a:lnSpc>
                <a:spcPct val="139958"/>
              </a:lnSpc>
              <a:spcBef>
                <a:spcPts val="0"/>
              </a:spcBef>
              <a:spcAft>
                <a:spcPts val="0"/>
              </a:spcAft>
              <a:buNone/>
            </a:pPr>
            <a:r>
              <a:t/>
            </a:r>
            <a:endParaRPr b="0" i="0" sz="2400" u="none" cap="none" strike="noStrike">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